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media/image16.jpg" ContentType="image/jpeg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4"/>
  </p:notesMasterIdLst>
  <p:sldIdLst>
    <p:sldId id="256" r:id="rId2"/>
    <p:sldId id="400" r:id="rId3"/>
    <p:sldId id="587" r:id="rId4"/>
    <p:sldId id="550" r:id="rId5"/>
    <p:sldId id="488" r:id="rId6"/>
    <p:sldId id="543" r:id="rId7"/>
    <p:sldId id="560" r:id="rId8"/>
    <p:sldId id="559" r:id="rId9"/>
    <p:sldId id="544" r:id="rId10"/>
    <p:sldId id="562" r:id="rId11"/>
    <p:sldId id="563" r:id="rId12"/>
    <p:sldId id="564" r:id="rId13"/>
    <p:sldId id="565" r:id="rId14"/>
    <p:sldId id="566" r:id="rId15"/>
    <p:sldId id="623" r:id="rId16"/>
    <p:sldId id="511" r:id="rId17"/>
    <p:sldId id="570" r:id="rId18"/>
    <p:sldId id="545" r:id="rId19"/>
    <p:sldId id="571" r:id="rId20"/>
    <p:sldId id="572" r:id="rId21"/>
    <p:sldId id="573" r:id="rId22"/>
    <p:sldId id="574" r:id="rId23"/>
    <p:sldId id="575" r:id="rId24"/>
    <p:sldId id="578" r:id="rId25"/>
    <p:sldId id="577" r:id="rId26"/>
    <p:sldId id="590" r:id="rId27"/>
    <p:sldId id="589" r:id="rId28"/>
    <p:sldId id="591" r:id="rId29"/>
    <p:sldId id="592" r:id="rId30"/>
    <p:sldId id="594" r:id="rId31"/>
    <p:sldId id="595" r:id="rId32"/>
    <p:sldId id="583" r:id="rId33"/>
    <p:sldId id="593" r:id="rId34"/>
    <p:sldId id="584" r:id="rId35"/>
    <p:sldId id="596" r:id="rId36"/>
    <p:sldId id="585" r:id="rId37"/>
    <p:sldId id="597" r:id="rId38"/>
    <p:sldId id="598" r:id="rId39"/>
    <p:sldId id="586" r:id="rId40"/>
    <p:sldId id="600" r:id="rId41"/>
    <p:sldId id="606" r:id="rId42"/>
    <p:sldId id="607" r:id="rId43"/>
    <p:sldId id="608" r:id="rId44"/>
    <p:sldId id="604" r:id="rId45"/>
    <p:sldId id="609" r:id="rId46"/>
    <p:sldId id="610" r:id="rId47"/>
    <p:sldId id="611" r:id="rId48"/>
    <p:sldId id="612" r:id="rId49"/>
    <p:sldId id="613" r:id="rId50"/>
    <p:sldId id="614" r:id="rId51"/>
    <p:sldId id="615" r:id="rId52"/>
    <p:sldId id="616" r:id="rId53"/>
    <p:sldId id="617" r:id="rId54"/>
    <p:sldId id="618" r:id="rId55"/>
    <p:sldId id="641" r:id="rId56"/>
    <p:sldId id="624" r:id="rId57"/>
    <p:sldId id="588" r:id="rId58"/>
    <p:sldId id="625" r:id="rId59"/>
    <p:sldId id="626" r:id="rId60"/>
    <p:sldId id="627" r:id="rId61"/>
    <p:sldId id="628" r:id="rId62"/>
    <p:sldId id="629" r:id="rId63"/>
    <p:sldId id="630" r:id="rId64"/>
    <p:sldId id="631" r:id="rId65"/>
    <p:sldId id="632" r:id="rId66"/>
    <p:sldId id="633" r:id="rId67"/>
    <p:sldId id="634" r:id="rId68"/>
    <p:sldId id="637" r:id="rId69"/>
    <p:sldId id="638" r:id="rId70"/>
    <p:sldId id="635" r:id="rId71"/>
    <p:sldId id="639" r:id="rId72"/>
    <p:sldId id="640" r:id="rId7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450" autoAdjust="0"/>
    <p:restoredTop sz="76263" autoAdjust="0"/>
  </p:normalViewPr>
  <p:slideViewPr>
    <p:cSldViewPr>
      <p:cViewPr varScale="1">
        <p:scale>
          <a:sx n="72" d="100"/>
          <a:sy n="72" d="100"/>
        </p:scale>
        <p:origin x="1070" y="5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5297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-220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D025BB-35D5-419D-8ED2-E5EDB67F143A}" type="datetimeFigureOut">
              <a:rPr lang="en-US" smtClean="0"/>
              <a:pPr/>
              <a:t>12/7/2020</a:t>
            </a:fld>
            <a:endParaRPr lang="en-US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1CB54F-71BB-491D-A98F-DF04FDAAD7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50303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cg.iit.bme.hu/portal/oktatott-targyak/grafikus-jatekok-fejlesztese/modellek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hu-HU" dirty="0">
                <a:hlinkClick r:id="rId3"/>
              </a:rPr>
              <a:t>http://cg.iit.bme.hu/portal/oktatott-targyak/grafikus-jatekok-fejlesztese/modellek</a:t>
            </a:r>
            <a:endParaRPr lang="en-US" dirty="0"/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“displacement </a:t>
            </a:r>
            <a:r>
              <a:rPr lang="en-US" dirty="0" err="1"/>
              <a:t>mappinghez</a:t>
            </a:r>
            <a:r>
              <a:rPr lang="en-US" dirty="0"/>
              <a:t> </a:t>
            </a:r>
            <a:r>
              <a:rPr lang="en-US" dirty="0" err="1"/>
              <a:t>modell</a:t>
            </a:r>
            <a:r>
              <a:rPr lang="en-US" dirty="0"/>
              <a:t>” </a:t>
            </a:r>
            <a:r>
              <a:rPr lang="en-US" dirty="0" err="1"/>
              <a:t>linkről</a:t>
            </a:r>
            <a:r>
              <a:rPr lang="en-US" dirty="0"/>
              <a:t> </a:t>
            </a:r>
            <a:r>
              <a:rPr lang="en-US" dirty="0" err="1"/>
              <a:t>lehet</a:t>
            </a:r>
            <a:r>
              <a:rPr lang="en-US" dirty="0"/>
              <a:t> </a:t>
            </a:r>
            <a:r>
              <a:rPr lang="en-US" dirty="0" err="1"/>
              <a:t>letölteni</a:t>
            </a:r>
            <a:r>
              <a:rPr lang="en-US" dirty="0"/>
              <a:t> a </a:t>
            </a:r>
            <a:r>
              <a:rPr lang="en-US" dirty="0" err="1"/>
              <a:t>fájlokat</a:t>
            </a:r>
            <a:r>
              <a:rPr lang="en-US" dirty="0"/>
              <a:t>, a .zip </a:t>
            </a:r>
            <a:r>
              <a:rPr lang="en-US" dirty="0" err="1"/>
              <a:t>tartalmát</a:t>
            </a:r>
            <a:r>
              <a:rPr lang="en-US" dirty="0"/>
              <a:t> a Media </a:t>
            </a:r>
            <a:r>
              <a:rPr lang="en-US" dirty="0" err="1"/>
              <a:t>mappába</a:t>
            </a:r>
            <a:r>
              <a:rPr lang="en-US" dirty="0"/>
              <a:t> </a:t>
            </a:r>
            <a:r>
              <a:rPr lang="en-US" dirty="0" err="1"/>
              <a:t>kell</a:t>
            </a:r>
            <a:r>
              <a:rPr lang="en-US" dirty="0"/>
              <a:t> </a:t>
            </a:r>
            <a:r>
              <a:rPr lang="en-US" dirty="0" err="1"/>
              <a:t>kitömöríteni</a:t>
            </a:r>
            <a:r>
              <a:rPr lang="en-US" dirty="0"/>
              <a:t>.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A HLSL </a:t>
            </a:r>
            <a:r>
              <a:rPr lang="en-US" dirty="0" err="1"/>
              <a:t>fájlok</a:t>
            </a:r>
            <a:r>
              <a:rPr lang="en-US" dirty="0"/>
              <a:t> </a:t>
            </a:r>
            <a:r>
              <a:rPr lang="en-US" dirty="0" err="1"/>
              <a:t>amiket</a:t>
            </a:r>
            <a:r>
              <a:rPr lang="en-US" dirty="0"/>
              <a:t> </a:t>
            </a:r>
            <a:r>
              <a:rPr lang="en-US" dirty="0" err="1"/>
              <a:t>ériteni</a:t>
            </a:r>
            <a:r>
              <a:rPr lang="en-US" dirty="0"/>
              <a:t> </a:t>
            </a:r>
            <a:r>
              <a:rPr lang="en-US" dirty="0" err="1"/>
              <a:t>fogunk</a:t>
            </a:r>
            <a:r>
              <a:rPr lang="en-US" dirty="0"/>
              <a:t>: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 err="1"/>
              <a:t>NormalMapVS.hlsl</a:t>
            </a:r>
            <a:endParaRPr lang="en-US" dirty="0"/>
          </a:p>
          <a:p>
            <a:pPr marL="0" indent="0">
              <a:buFontTx/>
              <a:buNone/>
            </a:pPr>
            <a:r>
              <a:rPr lang="en-US" dirty="0" err="1"/>
              <a:t>NormalMapPS.hlsl</a:t>
            </a:r>
            <a:endParaRPr lang="en-US" dirty="0"/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 err="1"/>
              <a:t>ParallaxVS.hlsl</a:t>
            </a:r>
            <a:endParaRPr lang="en-US" dirty="0"/>
          </a:p>
          <a:p>
            <a:pPr marL="0" indent="0">
              <a:buFontTx/>
              <a:buNone/>
            </a:pPr>
            <a:r>
              <a:rPr lang="en-US" dirty="0" err="1"/>
              <a:t>ParallaxPS.hlsl</a:t>
            </a:r>
            <a:endParaRPr lang="en-US" dirty="0"/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 err="1"/>
              <a:t>EnvNormalMapVS.hlsl</a:t>
            </a:r>
            <a:endParaRPr lang="en-US" dirty="0"/>
          </a:p>
          <a:p>
            <a:pPr marL="0" indent="0">
              <a:buFontTx/>
              <a:buNone/>
            </a:pPr>
            <a:r>
              <a:rPr lang="en-US" dirty="0" err="1"/>
              <a:t>EnvNormalMapPS.hlsl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CB54F-71BB-491D-A98F-DF04FDAAD72D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84811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FontTx/>
              <a:buNone/>
            </a:pPr>
            <a:r>
              <a:rPr lang="en-US" dirty="0"/>
              <a:t>Az </a:t>
            </a:r>
            <a:r>
              <a:rPr lang="en-US" dirty="0" err="1"/>
              <a:t>Appunk</a:t>
            </a:r>
            <a:r>
              <a:rPr lang="en-US" dirty="0"/>
              <a:t> </a:t>
            </a:r>
            <a:r>
              <a:rPr lang="en-US" dirty="0" err="1"/>
              <a:t>CreateResources</a:t>
            </a:r>
            <a:r>
              <a:rPr lang="en-US" dirty="0"/>
              <a:t> </a:t>
            </a:r>
            <a:r>
              <a:rPr lang="en-US" dirty="0" err="1"/>
              <a:t>függvényében</a:t>
            </a:r>
            <a:r>
              <a:rPr lang="en-US" dirty="0"/>
              <a:t> </a:t>
            </a:r>
            <a:r>
              <a:rPr lang="en-US" dirty="0" err="1"/>
              <a:t>inicializáljuk</a:t>
            </a:r>
            <a:r>
              <a:rPr lang="en-US" dirty="0"/>
              <a:t> a </a:t>
            </a:r>
            <a:r>
              <a:rPr lang="en-US" dirty="0" err="1"/>
              <a:t>descriptorheapet</a:t>
            </a:r>
            <a:r>
              <a:rPr lang="en-US" dirty="0"/>
              <a:t>. 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A </a:t>
            </a:r>
            <a:r>
              <a:rPr lang="en-US" dirty="0" err="1"/>
              <a:t>NumDescriptors</a:t>
            </a:r>
            <a:r>
              <a:rPr lang="en-US" dirty="0"/>
              <a:t> = 3 </a:t>
            </a:r>
            <a:r>
              <a:rPr lang="en-US" dirty="0" err="1"/>
              <a:t>fontos</a:t>
            </a:r>
            <a:r>
              <a:rPr lang="en-US" dirty="0"/>
              <a:t>!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b="1" dirty="0" err="1"/>
              <a:t>Megjegyzés</a:t>
            </a:r>
            <a:r>
              <a:rPr lang="en-US" b="1" dirty="0"/>
              <a:t>: </a:t>
            </a:r>
            <a:r>
              <a:rPr lang="en-US" b="0" dirty="0" err="1"/>
              <a:t>már</a:t>
            </a:r>
            <a:r>
              <a:rPr lang="en-US" b="0" dirty="0"/>
              <a:t> </a:t>
            </a:r>
            <a:r>
              <a:rPr lang="en-US" b="0" dirty="0" err="1"/>
              <a:t>nagy</a:t>
            </a:r>
            <a:r>
              <a:rPr lang="en-US" b="0" dirty="0"/>
              <a:t> </a:t>
            </a:r>
            <a:r>
              <a:rPr lang="en-US" b="0" dirty="0" err="1"/>
              <a:t>eséllyel</a:t>
            </a:r>
            <a:r>
              <a:rPr lang="en-US" b="0" dirty="0"/>
              <a:t> van </a:t>
            </a:r>
            <a:r>
              <a:rPr lang="en-US" b="0" dirty="0" err="1"/>
              <a:t>envmap-etek</a:t>
            </a:r>
            <a:r>
              <a:rPr lang="en-US" b="0" dirty="0"/>
              <a:t>, </a:t>
            </a:r>
            <a:r>
              <a:rPr lang="en-US" b="0" dirty="0" err="1"/>
              <a:t>az</a:t>
            </a:r>
            <a:r>
              <a:rPr lang="en-US" b="0" dirty="0"/>
              <a:t> </a:t>
            </a:r>
            <a:r>
              <a:rPr lang="en-US" b="0" dirty="0" err="1"/>
              <a:t>egy</a:t>
            </a:r>
            <a:r>
              <a:rPr lang="en-US" b="0" dirty="0"/>
              <a:t> </a:t>
            </a:r>
            <a:r>
              <a:rPr lang="en-US" b="0" dirty="0" err="1"/>
              <a:t>TextureCube</a:t>
            </a:r>
            <a:r>
              <a:rPr lang="en-US" b="0" dirty="0"/>
              <a:t> </a:t>
            </a:r>
            <a:r>
              <a:rPr lang="en-US" b="0" dirty="0" err="1"/>
              <a:t>példány</a:t>
            </a:r>
            <a:r>
              <a:rPr lang="en-US" b="0" dirty="0"/>
              <a:t>, </a:t>
            </a:r>
            <a:r>
              <a:rPr lang="en-US" b="0" dirty="0" err="1"/>
              <a:t>azt</a:t>
            </a:r>
            <a:r>
              <a:rPr lang="en-US" b="0" dirty="0"/>
              <a:t> ide </a:t>
            </a:r>
            <a:r>
              <a:rPr lang="en-US" b="0" dirty="0" err="1"/>
              <a:t>hozzácsaphatod</a:t>
            </a:r>
            <a:r>
              <a:rPr lang="en-US" b="0" dirty="0"/>
              <a:t> </a:t>
            </a:r>
            <a:r>
              <a:rPr lang="en-US" b="0" dirty="0" err="1"/>
              <a:t>majd</a:t>
            </a:r>
            <a:r>
              <a:rPr lang="en-US" b="0" dirty="0"/>
              <a:t> 4.-nek, </a:t>
            </a:r>
            <a:r>
              <a:rPr lang="en-US" b="0" dirty="0" err="1"/>
              <a:t>tehát</a:t>
            </a:r>
            <a:r>
              <a:rPr lang="en-US" b="0" dirty="0"/>
              <a:t> </a:t>
            </a:r>
            <a:r>
              <a:rPr lang="en-US" b="0" dirty="0" err="1"/>
              <a:t>akkor</a:t>
            </a:r>
            <a:r>
              <a:rPr lang="en-US" b="0" dirty="0"/>
              <a:t> </a:t>
            </a:r>
            <a:r>
              <a:rPr lang="en-US" b="0" dirty="0" err="1"/>
              <a:t>NumDescriptors</a:t>
            </a:r>
            <a:r>
              <a:rPr lang="en-US" b="0" dirty="0"/>
              <a:t> = 4 </a:t>
            </a:r>
            <a:r>
              <a:rPr lang="en-US" b="0" dirty="0" err="1"/>
              <a:t>legyen</a:t>
            </a:r>
            <a:r>
              <a:rPr lang="en-US" b="0" dirty="0"/>
              <a:t>.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CB54F-71BB-491D-A98F-DF04FDAAD72D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1803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FontTx/>
              <a:buNone/>
            </a:pPr>
            <a:r>
              <a:rPr lang="en-US" dirty="0" err="1"/>
              <a:t>Betöltjük</a:t>
            </a:r>
            <a:r>
              <a:rPr lang="en-US" dirty="0"/>
              <a:t> a </a:t>
            </a:r>
            <a:r>
              <a:rPr lang="en-US" dirty="0" err="1"/>
              <a:t>még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létező</a:t>
            </a:r>
            <a:r>
              <a:rPr lang="en-US" dirty="0"/>
              <a:t> </a:t>
            </a:r>
            <a:r>
              <a:rPr lang="en-US" dirty="0" err="1"/>
              <a:t>shadereinket</a:t>
            </a:r>
            <a:r>
              <a:rPr lang="en-US" dirty="0"/>
              <a:t>, </a:t>
            </a:r>
            <a:r>
              <a:rPr lang="en-US" dirty="0" err="1"/>
              <a:t>készítünk</a:t>
            </a:r>
            <a:r>
              <a:rPr lang="en-US" dirty="0"/>
              <a:t> </a:t>
            </a:r>
            <a:r>
              <a:rPr lang="en-US" dirty="0" err="1"/>
              <a:t>belőle</a:t>
            </a:r>
            <a:r>
              <a:rPr lang="en-US" dirty="0"/>
              <a:t> </a:t>
            </a:r>
            <a:r>
              <a:rPr lang="en-US" dirty="0" err="1"/>
              <a:t>egy</a:t>
            </a:r>
            <a:r>
              <a:rPr lang="en-US" dirty="0"/>
              <a:t> </a:t>
            </a:r>
            <a:r>
              <a:rPr lang="en-US" dirty="0" err="1"/>
              <a:t>materialt</a:t>
            </a:r>
            <a:r>
              <a:rPr lang="en-US" dirty="0"/>
              <a:t>.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 err="1"/>
              <a:t>Természetesen</a:t>
            </a:r>
            <a:r>
              <a:rPr lang="en-US" dirty="0"/>
              <a:t>, ha most </a:t>
            </a:r>
            <a:r>
              <a:rPr lang="en-US" dirty="0" err="1"/>
              <a:t>elindítod</a:t>
            </a:r>
            <a:r>
              <a:rPr lang="en-US" dirty="0"/>
              <a:t> a </a:t>
            </a:r>
            <a:r>
              <a:rPr lang="en-US" dirty="0" err="1"/>
              <a:t>programot</a:t>
            </a:r>
            <a:r>
              <a:rPr lang="en-US" dirty="0"/>
              <a:t> </a:t>
            </a:r>
            <a:r>
              <a:rPr lang="en-US" dirty="0" err="1"/>
              <a:t>akkor</a:t>
            </a:r>
            <a:r>
              <a:rPr lang="en-US" dirty="0"/>
              <a:t> </a:t>
            </a:r>
            <a:r>
              <a:rPr lang="en-US" dirty="0" err="1"/>
              <a:t>crashelni</a:t>
            </a:r>
            <a:r>
              <a:rPr lang="en-US" dirty="0"/>
              <a:t> fog, </a:t>
            </a:r>
            <a:r>
              <a:rPr lang="en-US" dirty="0" err="1"/>
              <a:t>mert</a:t>
            </a:r>
            <a:r>
              <a:rPr lang="en-US" dirty="0"/>
              <a:t> </a:t>
            </a:r>
            <a:r>
              <a:rPr lang="en-US" dirty="0" err="1"/>
              <a:t>nincs</a:t>
            </a:r>
            <a:r>
              <a:rPr lang="en-US" dirty="0"/>
              <a:t> </a:t>
            </a:r>
            <a:r>
              <a:rPr lang="en-US" dirty="0" err="1"/>
              <a:t>még</a:t>
            </a:r>
            <a:r>
              <a:rPr lang="en-US" dirty="0"/>
              <a:t> </a:t>
            </a:r>
            <a:r>
              <a:rPr lang="en-US" dirty="0" err="1"/>
              <a:t>normalmapvs</a:t>
            </a:r>
            <a:r>
              <a:rPr lang="en-US" dirty="0"/>
              <a:t>/</a:t>
            </a:r>
            <a:r>
              <a:rPr lang="en-US" dirty="0" err="1"/>
              <a:t>ps</a:t>
            </a:r>
            <a:r>
              <a:rPr lang="en-US" dirty="0"/>
              <a:t> </a:t>
            </a:r>
            <a:r>
              <a:rPr lang="en-US" dirty="0" err="1"/>
              <a:t>cso</a:t>
            </a:r>
            <a:r>
              <a:rPr lang="en-US" dirty="0"/>
              <a:t> </a:t>
            </a:r>
            <a:r>
              <a:rPr lang="en-US" dirty="0" err="1"/>
              <a:t>fájlunk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CB54F-71BB-491D-A98F-DF04FDAAD72D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4827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FontTx/>
              <a:buNone/>
            </a:pPr>
            <a:r>
              <a:rPr lang="en-US" dirty="0" err="1"/>
              <a:t>Betöltjük</a:t>
            </a:r>
            <a:r>
              <a:rPr lang="en-US" dirty="0"/>
              <a:t> a </a:t>
            </a:r>
            <a:r>
              <a:rPr lang="en-US" dirty="0" err="1"/>
              <a:t>textúráinkat</a:t>
            </a:r>
            <a:r>
              <a:rPr lang="en-US" dirty="0"/>
              <a:t>, </a:t>
            </a:r>
            <a:r>
              <a:rPr lang="en-US" dirty="0" err="1"/>
              <a:t>hozzáadjuk</a:t>
            </a:r>
            <a:r>
              <a:rPr lang="en-US" dirty="0"/>
              <a:t> </a:t>
            </a:r>
            <a:r>
              <a:rPr lang="en-US" dirty="0" err="1"/>
              <a:t>őket</a:t>
            </a:r>
            <a:r>
              <a:rPr lang="en-US" dirty="0"/>
              <a:t> a </a:t>
            </a:r>
            <a:r>
              <a:rPr lang="en-US" dirty="0" err="1"/>
              <a:t>descriptorheap</a:t>
            </a:r>
            <a:r>
              <a:rPr lang="en-US" dirty="0"/>
              <a:t>-el a </a:t>
            </a:r>
            <a:r>
              <a:rPr lang="en-US" dirty="0" err="1"/>
              <a:t>CreateSRV</a:t>
            </a:r>
            <a:r>
              <a:rPr lang="en-US" dirty="0"/>
              <a:t> </a:t>
            </a:r>
            <a:r>
              <a:rPr lang="en-US" dirty="0" err="1"/>
              <a:t>hívás</a:t>
            </a:r>
            <a:r>
              <a:rPr lang="en-US" dirty="0"/>
              <a:t> </a:t>
            </a:r>
            <a:r>
              <a:rPr lang="en-US" dirty="0" err="1"/>
              <a:t>segítéségvel</a:t>
            </a:r>
            <a:r>
              <a:rPr lang="en-US" dirty="0"/>
              <a:t>. Az </a:t>
            </a:r>
            <a:r>
              <a:rPr lang="en-US" dirty="0" err="1"/>
              <a:t>indexek</a:t>
            </a:r>
            <a:r>
              <a:rPr lang="en-US" dirty="0"/>
              <a:t> a </a:t>
            </a:r>
            <a:r>
              <a:rPr lang="en-US" dirty="0" err="1"/>
              <a:t>hívás</a:t>
            </a:r>
            <a:r>
              <a:rPr lang="en-US" dirty="0"/>
              <a:t> </a:t>
            </a:r>
            <a:r>
              <a:rPr lang="en-US" dirty="0" err="1"/>
              <a:t>végén</a:t>
            </a:r>
            <a:r>
              <a:rPr lang="en-US" dirty="0"/>
              <a:t> </a:t>
            </a:r>
            <a:r>
              <a:rPr lang="en-US" dirty="0" err="1"/>
              <a:t>azt</a:t>
            </a:r>
            <a:r>
              <a:rPr lang="en-US" dirty="0"/>
              <a:t> </a:t>
            </a:r>
            <a:r>
              <a:rPr lang="en-US" dirty="0" err="1"/>
              <a:t>jelentik</a:t>
            </a:r>
            <a:r>
              <a:rPr lang="en-US" dirty="0"/>
              <a:t>, </a:t>
            </a:r>
            <a:r>
              <a:rPr lang="en-US" dirty="0" err="1"/>
              <a:t>hogy</a:t>
            </a:r>
            <a:r>
              <a:rPr lang="en-US" dirty="0"/>
              <a:t> </a:t>
            </a:r>
            <a:r>
              <a:rPr lang="en-US" dirty="0" err="1"/>
              <a:t>hanyadik</a:t>
            </a:r>
            <a:r>
              <a:rPr lang="en-US" dirty="0"/>
              <a:t> descriptor </a:t>
            </a:r>
            <a:r>
              <a:rPr lang="en-US" dirty="0" err="1"/>
              <a:t>lesz</a:t>
            </a:r>
            <a:r>
              <a:rPr lang="en-US" dirty="0"/>
              <a:t> </a:t>
            </a:r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dirty="0" err="1"/>
              <a:t>adott</a:t>
            </a:r>
            <a:r>
              <a:rPr lang="en-US" dirty="0"/>
              <a:t> </a:t>
            </a:r>
            <a:r>
              <a:rPr lang="en-US" dirty="0" err="1"/>
              <a:t>textúra</a:t>
            </a:r>
            <a:r>
              <a:rPr lang="en-US" dirty="0"/>
              <a:t>. </a:t>
            </a:r>
            <a:r>
              <a:rPr lang="en-US" dirty="0" err="1"/>
              <a:t>Ezt</a:t>
            </a:r>
            <a:r>
              <a:rPr lang="en-US" dirty="0"/>
              <a:t> </a:t>
            </a:r>
            <a:r>
              <a:rPr lang="en-US" dirty="0" err="1"/>
              <a:t>érdemes</a:t>
            </a:r>
            <a:r>
              <a:rPr lang="en-US" dirty="0"/>
              <a:t> </a:t>
            </a:r>
            <a:r>
              <a:rPr lang="en-US" dirty="0" err="1"/>
              <a:t>észben</a:t>
            </a:r>
            <a:r>
              <a:rPr lang="en-US" dirty="0"/>
              <a:t> </a:t>
            </a:r>
            <a:r>
              <a:rPr lang="en-US" dirty="0" err="1"/>
              <a:t>tartani</a:t>
            </a:r>
            <a:r>
              <a:rPr lang="en-US" dirty="0"/>
              <a:t>, </a:t>
            </a:r>
            <a:r>
              <a:rPr lang="en-US" dirty="0" err="1"/>
              <a:t>hogy</a:t>
            </a:r>
            <a:r>
              <a:rPr lang="en-US" dirty="0"/>
              <a:t> a </a:t>
            </a:r>
            <a:r>
              <a:rPr lang="en-US" dirty="0" err="1"/>
              <a:t>descriptorheap</a:t>
            </a:r>
            <a:r>
              <a:rPr lang="en-US" dirty="0"/>
              <a:t> </a:t>
            </a:r>
            <a:r>
              <a:rPr lang="en-US" dirty="0" err="1"/>
              <a:t>egy</a:t>
            </a:r>
            <a:r>
              <a:rPr lang="en-US" dirty="0"/>
              <a:t> pointer </a:t>
            </a:r>
            <a:r>
              <a:rPr lang="en-US" b="1" dirty="0" err="1"/>
              <a:t>tömb</a:t>
            </a:r>
            <a:r>
              <a:rPr lang="en-US" b="0" dirty="0"/>
              <a:t>, </a:t>
            </a:r>
            <a:r>
              <a:rPr lang="en-US" b="0" dirty="0" err="1"/>
              <a:t>mert</a:t>
            </a:r>
            <a:r>
              <a:rPr lang="en-US" b="0" dirty="0"/>
              <a:t> a </a:t>
            </a:r>
            <a:r>
              <a:rPr lang="en-US" b="0" dirty="0" err="1"/>
              <a:t>RootSignature-nél</a:t>
            </a:r>
            <a:r>
              <a:rPr lang="en-US" b="0" dirty="0"/>
              <a:t> </a:t>
            </a:r>
            <a:r>
              <a:rPr lang="en-US" b="0" dirty="0" err="1"/>
              <a:t>lehet</a:t>
            </a:r>
            <a:r>
              <a:rPr lang="en-US" b="0" dirty="0"/>
              <a:t> </a:t>
            </a:r>
            <a:r>
              <a:rPr lang="en-US" b="0" dirty="0" err="1"/>
              <a:t>ebből</a:t>
            </a:r>
            <a:r>
              <a:rPr lang="en-US" b="0" dirty="0"/>
              <a:t> </a:t>
            </a:r>
            <a:r>
              <a:rPr lang="en-US" b="0" dirty="0" err="1"/>
              <a:t>gondunk</a:t>
            </a:r>
            <a:r>
              <a:rPr lang="en-US" b="0" dirty="0"/>
              <a:t> (</a:t>
            </a:r>
            <a:r>
              <a:rPr lang="en-US" b="0" dirty="0" err="1"/>
              <a:t>Ez</a:t>
            </a:r>
            <a:r>
              <a:rPr lang="en-US" b="0" dirty="0"/>
              <a:t> </a:t>
            </a:r>
            <a:r>
              <a:rPr lang="en-US" b="0" dirty="0" err="1"/>
              <a:t>arra</a:t>
            </a:r>
            <a:r>
              <a:rPr lang="en-US" b="0" dirty="0"/>
              <a:t> </a:t>
            </a:r>
            <a:r>
              <a:rPr lang="en-US" b="0" dirty="0" err="1"/>
              <a:t>referál</a:t>
            </a:r>
            <a:r>
              <a:rPr lang="en-US" b="0" dirty="0"/>
              <a:t> </a:t>
            </a:r>
            <a:r>
              <a:rPr lang="en-US" b="0" dirty="0" err="1"/>
              <a:t>ahogy</a:t>
            </a:r>
            <a:r>
              <a:rPr lang="en-US" b="0" dirty="0"/>
              <a:t> </a:t>
            </a:r>
            <a:r>
              <a:rPr lang="en-US" b="0" dirty="0" err="1"/>
              <a:t>majd</a:t>
            </a:r>
            <a:r>
              <a:rPr lang="en-US" b="0" dirty="0"/>
              <a:t> </a:t>
            </a:r>
            <a:r>
              <a:rPr lang="en-US" b="0" dirty="0" err="1"/>
              <a:t>rákötjük</a:t>
            </a:r>
            <a:r>
              <a:rPr lang="en-US" b="0" dirty="0"/>
              <a:t> </a:t>
            </a:r>
            <a:r>
              <a:rPr lang="en-US" b="0" dirty="0" err="1"/>
              <a:t>az</a:t>
            </a:r>
            <a:r>
              <a:rPr lang="en-US" b="0" dirty="0"/>
              <a:t> </a:t>
            </a:r>
            <a:r>
              <a:rPr lang="en-US" b="0" dirty="0" err="1"/>
              <a:t>erőforrásainkat</a:t>
            </a:r>
            <a:r>
              <a:rPr lang="en-US" b="0" dirty="0"/>
              <a:t> a </a:t>
            </a:r>
            <a:r>
              <a:rPr lang="en-US" b="0" dirty="0" err="1"/>
              <a:t>pipelinera</a:t>
            </a:r>
            <a:r>
              <a:rPr lang="en-US" b="0" dirty="0"/>
              <a:t>)</a:t>
            </a:r>
          </a:p>
          <a:p>
            <a:pPr marL="0" indent="0">
              <a:buFontTx/>
              <a:buNone/>
            </a:pPr>
            <a:endParaRPr lang="en-US" b="1" dirty="0"/>
          </a:p>
          <a:p>
            <a:pPr marL="0" indent="0">
              <a:buFontTx/>
              <a:buNone/>
            </a:pPr>
            <a:r>
              <a:rPr lang="en-US" b="1" dirty="0" err="1"/>
              <a:t>Megjegyzés</a:t>
            </a:r>
            <a:r>
              <a:rPr lang="en-US" b="1" dirty="0"/>
              <a:t>: </a:t>
            </a:r>
            <a:r>
              <a:rPr lang="en-US" b="0" dirty="0"/>
              <a:t>ha </a:t>
            </a:r>
            <a:r>
              <a:rPr lang="en-US" b="0" dirty="0" err="1"/>
              <a:t>már</a:t>
            </a:r>
            <a:r>
              <a:rPr lang="en-US" b="0" dirty="0"/>
              <a:t> van </a:t>
            </a:r>
            <a:r>
              <a:rPr lang="en-US" b="0" dirty="0" err="1"/>
              <a:t>envmap-etek</a:t>
            </a:r>
            <a:r>
              <a:rPr lang="en-US" b="0" dirty="0"/>
              <a:t>, </a:t>
            </a:r>
            <a:r>
              <a:rPr lang="en-US" b="0" dirty="0" err="1"/>
              <a:t>akkor</a:t>
            </a:r>
            <a:r>
              <a:rPr lang="en-US" b="0" dirty="0"/>
              <a:t> </a:t>
            </a:r>
            <a:r>
              <a:rPr lang="en-US" b="0" dirty="0" err="1"/>
              <a:t>azt</a:t>
            </a:r>
            <a:r>
              <a:rPr lang="en-US" b="0" dirty="0"/>
              <a:t> </a:t>
            </a:r>
            <a:r>
              <a:rPr lang="en-US" b="0" dirty="0" err="1"/>
              <a:t>az</a:t>
            </a:r>
            <a:r>
              <a:rPr lang="en-US" b="0" dirty="0"/>
              <a:t> </a:t>
            </a:r>
            <a:r>
              <a:rPr lang="en-US" b="0" dirty="0" err="1"/>
              <a:t>importálás</a:t>
            </a:r>
            <a:r>
              <a:rPr lang="en-US" b="0" dirty="0"/>
              <a:t> </a:t>
            </a:r>
            <a:r>
              <a:rPr lang="en-US" b="0" dirty="0" err="1"/>
              <a:t>után</a:t>
            </a:r>
            <a:r>
              <a:rPr lang="en-US" b="0" dirty="0"/>
              <a:t> </a:t>
            </a:r>
            <a:r>
              <a:rPr lang="en-US" b="0" dirty="0" err="1"/>
              <a:t>kösd</a:t>
            </a:r>
            <a:r>
              <a:rPr lang="en-US" b="0" dirty="0"/>
              <a:t> </a:t>
            </a:r>
            <a:r>
              <a:rPr lang="en-US" b="0" dirty="0" err="1"/>
              <a:t>rá</a:t>
            </a:r>
            <a:r>
              <a:rPr lang="en-US" b="0" dirty="0"/>
              <a:t> a 3. </a:t>
            </a:r>
            <a:r>
              <a:rPr lang="en-US" b="0" dirty="0" err="1"/>
              <a:t>indexre</a:t>
            </a:r>
            <a:r>
              <a:rPr lang="en-US" b="0" dirty="0"/>
              <a:t>: </a:t>
            </a:r>
          </a:p>
          <a:p>
            <a:pPr marL="0" indent="0">
              <a:buFontTx/>
              <a:buNone/>
            </a:pPr>
            <a:endParaRPr lang="en-US" b="0" dirty="0"/>
          </a:p>
          <a:p>
            <a:pPr marL="0" indent="0">
              <a:buFontTx/>
              <a:buNone/>
            </a:pPr>
            <a:r>
              <a:rPr lang="en-US" b="0" dirty="0" err="1"/>
              <a:t>env.CreateSRV</a:t>
            </a:r>
            <a:r>
              <a:rPr lang="en-US" b="0" dirty="0"/>
              <a:t>(</a:t>
            </a:r>
            <a:r>
              <a:rPr lang="en-US" b="0" dirty="0" err="1"/>
              <a:t>device.Get</a:t>
            </a:r>
            <a:r>
              <a:rPr lang="en-US" b="0" dirty="0"/>
              <a:t>(), </a:t>
            </a:r>
            <a:r>
              <a:rPr lang="en-US" b="0" dirty="0" err="1"/>
              <a:t>texHeap.Get</a:t>
            </a:r>
            <a:r>
              <a:rPr lang="en-US" b="0" dirty="0"/>
              <a:t>(), 3);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CB54F-71BB-491D-A98F-DF04FDAAD72D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6579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FontTx/>
              <a:buNone/>
            </a:pPr>
            <a:r>
              <a:rPr lang="en-US" dirty="0" err="1"/>
              <a:t>Utolsó</a:t>
            </a:r>
            <a:r>
              <a:rPr lang="en-US" dirty="0"/>
              <a:t> </a:t>
            </a:r>
            <a:r>
              <a:rPr lang="en-US" dirty="0" err="1"/>
              <a:t>lépésként</a:t>
            </a:r>
            <a:r>
              <a:rPr lang="en-US" dirty="0"/>
              <a:t> fell </a:t>
            </a:r>
            <a:r>
              <a:rPr lang="en-US" dirty="0" err="1"/>
              <a:t>kell</a:t>
            </a:r>
            <a:r>
              <a:rPr lang="en-US" dirty="0"/>
              <a:t> </a:t>
            </a:r>
            <a:r>
              <a:rPr lang="en-US" dirty="0" err="1"/>
              <a:t>tölteni</a:t>
            </a:r>
            <a:r>
              <a:rPr lang="en-US" dirty="0"/>
              <a:t> a </a:t>
            </a:r>
            <a:r>
              <a:rPr lang="en-US" dirty="0" err="1"/>
              <a:t>textúrákat</a:t>
            </a:r>
            <a:r>
              <a:rPr lang="en-US" dirty="0"/>
              <a:t> a GPU-ra. </a:t>
            </a:r>
            <a:r>
              <a:rPr lang="en-US" dirty="0" err="1"/>
              <a:t>Itt</a:t>
            </a:r>
            <a:r>
              <a:rPr lang="en-US" dirty="0"/>
              <a:t> </a:t>
            </a:r>
            <a:r>
              <a:rPr lang="en-US" dirty="0" err="1"/>
              <a:t>pirossal</a:t>
            </a:r>
            <a:r>
              <a:rPr lang="en-US" dirty="0"/>
              <a:t> </a:t>
            </a:r>
            <a:r>
              <a:rPr lang="en-US" dirty="0" err="1"/>
              <a:t>lett</a:t>
            </a:r>
            <a:r>
              <a:rPr lang="en-US" dirty="0"/>
              <a:t> </a:t>
            </a:r>
            <a:r>
              <a:rPr lang="en-US" dirty="0" err="1"/>
              <a:t>kiemelve</a:t>
            </a:r>
            <a:r>
              <a:rPr lang="en-US" dirty="0"/>
              <a:t> </a:t>
            </a:r>
            <a:r>
              <a:rPr lang="en-US" dirty="0" err="1"/>
              <a:t>ami</a:t>
            </a:r>
            <a:r>
              <a:rPr lang="en-US" dirty="0"/>
              <a:t> a </a:t>
            </a:r>
            <a:r>
              <a:rPr lang="en-US" dirty="0" err="1"/>
              <a:t>lényegi</a:t>
            </a:r>
            <a:r>
              <a:rPr lang="en-US" dirty="0"/>
              <a:t> </a:t>
            </a:r>
            <a:r>
              <a:rPr lang="en-US" dirty="0" err="1"/>
              <a:t>része</a:t>
            </a:r>
            <a:r>
              <a:rPr lang="en-US" dirty="0"/>
              <a:t>.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CB54F-71BB-491D-A98F-DF04FDAAD72D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1006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CB54F-71BB-491D-A98F-DF04FDAAD72D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6473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Csak</a:t>
            </a:r>
            <a:r>
              <a:rPr lang="en-US" dirty="0"/>
              <a:t> </a:t>
            </a:r>
            <a:r>
              <a:rPr lang="en-US" dirty="0" err="1"/>
              <a:t>egy</a:t>
            </a:r>
            <a:r>
              <a:rPr lang="en-US" dirty="0"/>
              <a:t> </a:t>
            </a:r>
            <a:r>
              <a:rPr lang="en-US" dirty="0" err="1"/>
              <a:t>egyszerű</a:t>
            </a:r>
            <a:r>
              <a:rPr lang="en-US" dirty="0"/>
              <a:t> root signature 3 </a:t>
            </a:r>
            <a:r>
              <a:rPr lang="en-US" dirty="0" err="1"/>
              <a:t>fontos</a:t>
            </a:r>
            <a:r>
              <a:rPr lang="en-US" dirty="0"/>
              <a:t> </a:t>
            </a:r>
            <a:r>
              <a:rPr lang="en-US" dirty="0" err="1"/>
              <a:t>dologgal</a:t>
            </a:r>
            <a:r>
              <a:rPr lang="en-US" dirty="0"/>
              <a:t>: </a:t>
            </a:r>
            <a:r>
              <a:rPr lang="en-US" dirty="0" err="1"/>
              <a:t>perframe</a:t>
            </a:r>
            <a:r>
              <a:rPr lang="en-US" dirty="0"/>
              <a:t> </a:t>
            </a:r>
            <a:r>
              <a:rPr lang="en-US" dirty="0" err="1"/>
              <a:t>konstans</a:t>
            </a:r>
            <a:r>
              <a:rPr lang="en-US" dirty="0"/>
              <a:t> buffer, per object </a:t>
            </a:r>
            <a:r>
              <a:rPr lang="en-US" dirty="0" err="1"/>
              <a:t>konstans</a:t>
            </a:r>
            <a:r>
              <a:rPr lang="en-US" dirty="0"/>
              <a:t> buffer, </a:t>
            </a:r>
            <a:r>
              <a:rPr lang="en-US" dirty="0" err="1"/>
              <a:t>és</a:t>
            </a:r>
            <a:r>
              <a:rPr lang="en-US" dirty="0"/>
              <a:t> a </a:t>
            </a:r>
            <a:r>
              <a:rPr lang="en-US" dirty="0" err="1"/>
              <a:t>textúráknak</a:t>
            </a:r>
            <a:r>
              <a:rPr lang="en-US" dirty="0"/>
              <a:t> </a:t>
            </a:r>
            <a:r>
              <a:rPr lang="en-US" dirty="0" err="1"/>
              <a:t>egy</a:t>
            </a:r>
            <a:r>
              <a:rPr lang="en-US" dirty="0"/>
              <a:t> descriptor table meg </a:t>
            </a:r>
            <a:r>
              <a:rPr lang="en-US" dirty="0" err="1"/>
              <a:t>egy</a:t>
            </a:r>
            <a:r>
              <a:rPr lang="en-US" dirty="0"/>
              <a:t> static sampler.</a:t>
            </a:r>
          </a:p>
          <a:p>
            <a:endParaRPr lang="en-US" dirty="0"/>
          </a:p>
          <a:p>
            <a:r>
              <a:rPr lang="en-US" b="1" dirty="0" err="1"/>
              <a:t>Megjegyzés</a:t>
            </a:r>
            <a:r>
              <a:rPr lang="en-US" b="1" dirty="0"/>
              <a:t>:</a:t>
            </a:r>
            <a:r>
              <a:rPr lang="en-US" dirty="0"/>
              <a:t> ha </a:t>
            </a:r>
            <a:r>
              <a:rPr lang="en-US" dirty="0" err="1"/>
              <a:t>már</a:t>
            </a:r>
            <a:r>
              <a:rPr lang="en-US" dirty="0"/>
              <a:t> van </a:t>
            </a:r>
            <a:r>
              <a:rPr lang="en-US" dirty="0" err="1"/>
              <a:t>envmap-etek</a:t>
            </a:r>
            <a:r>
              <a:rPr lang="en-US" dirty="0"/>
              <a:t> </a:t>
            </a:r>
            <a:r>
              <a:rPr lang="en-US" dirty="0" err="1"/>
              <a:t>akkor</a:t>
            </a:r>
            <a:r>
              <a:rPr lang="en-US" dirty="0"/>
              <a:t> </a:t>
            </a:r>
            <a:r>
              <a:rPr lang="en-US" dirty="0" err="1"/>
              <a:t>numDescriptors</a:t>
            </a:r>
            <a:r>
              <a:rPr lang="en-US" dirty="0"/>
              <a:t>=4 </a:t>
            </a:r>
            <a:r>
              <a:rPr lang="en-US" dirty="0" err="1"/>
              <a:t>logikusan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CB54F-71BB-491D-A98F-DF04FDAAD72D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9251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Ezekre</a:t>
            </a:r>
            <a:r>
              <a:rPr lang="en-US" dirty="0"/>
              <a:t> </a:t>
            </a:r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dirty="0" err="1"/>
              <a:t>inputokra</a:t>
            </a:r>
            <a:r>
              <a:rPr lang="en-US" dirty="0"/>
              <a:t> </a:t>
            </a:r>
            <a:r>
              <a:rPr lang="en-US" dirty="0" err="1"/>
              <a:t>és</a:t>
            </a:r>
            <a:r>
              <a:rPr lang="en-US" dirty="0"/>
              <a:t> </a:t>
            </a:r>
            <a:r>
              <a:rPr lang="en-US" dirty="0" err="1"/>
              <a:t>outputokra</a:t>
            </a:r>
            <a:r>
              <a:rPr lang="en-US" dirty="0"/>
              <a:t> </a:t>
            </a:r>
            <a:r>
              <a:rPr lang="en-US" dirty="0" err="1"/>
              <a:t>lesz</a:t>
            </a:r>
            <a:r>
              <a:rPr lang="en-US" dirty="0"/>
              <a:t> </a:t>
            </a:r>
            <a:r>
              <a:rPr lang="en-US" dirty="0" err="1"/>
              <a:t>szükségünk</a:t>
            </a:r>
            <a:r>
              <a:rPr lang="en-US" dirty="0"/>
              <a:t> a vertex </a:t>
            </a:r>
            <a:r>
              <a:rPr lang="en-US" dirty="0" err="1"/>
              <a:t>shaderben</a:t>
            </a:r>
            <a:r>
              <a:rPr lang="en-US" dirty="0"/>
              <a:t>. </a:t>
            </a:r>
            <a:r>
              <a:rPr lang="en-US" dirty="0" err="1"/>
              <a:t>Eddig</a:t>
            </a:r>
            <a:r>
              <a:rPr lang="en-US" dirty="0"/>
              <a:t> </a:t>
            </a:r>
            <a:r>
              <a:rPr lang="en-US" dirty="0" err="1"/>
              <a:t>azon</a:t>
            </a:r>
            <a:r>
              <a:rPr lang="en-US" dirty="0"/>
              <a:t> </a:t>
            </a:r>
            <a:r>
              <a:rPr lang="en-US" dirty="0" err="1"/>
              <a:t>dolgoztunk</a:t>
            </a:r>
            <a:r>
              <a:rPr lang="en-US" dirty="0"/>
              <a:t>, </a:t>
            </a:r>
            <a:r>
              <a:rPr lang="en-US" dirty="0" err="1"/>
              <a:t>hogy</a:t>
            </a:r>
            <a:r>
              <a:rPr lang="en-US" dirty="0"/>
              <a:t> a </a:t>
            </a:r>
            <a:r>
              <a:rPr lang="en-US" dirty="0" err="1"/>
              <a:t>modellünkben</a:t>
            </a:r>
            <a:r>
              <a:rPr lang="en-US" dirty="0"/>
              <a:t> </a:t>
            </a:r>
            <a:r>
              <a:rPr lang="en-US" dirty="0" err="1"/>
              <a:t>amit</a:t>
            </a:r>
            <a:r>
              <a:rPr lang="en-US" dirty="0"/>
              <a:t> </a:t>
            </a:r>
            <a:r>
              <a:rPr lang="en-US" dirty="0" err="1"/>
              <a:t>átadunk</a:t>
            </a:r>
            <a:r>
              <a:rPr lang="en-US" dirty="0"/>
              <a:t> </a:t>
            </a:r>
            <a:r>
              <a:rPr lang="en-US" dirty="0" err="1"/>
              <a:t>majd</a:t>
            </a:r>
            <a:r>
              <a:rPr lang="en-US" dirty="0"/>
              <a:t> </a:t>
            </a:r>
            <a:r>
              <a:rPr lang="en-US" dirty="0" err="1"/>
              <a:t>az</a:t>
            </a:r>
            <a:r>
              <a:rPr lang="en-US" dirty="0"/>
              <a:t> input </a:t>
            </a:r>
            <a:r>
              <a:rPr lang="en-US" dirty="0" err="1"/>
              <a:t>assemblernek</a:t>
            </a:r>
            <a:r>
              <a:rPr lang="en-US" dirty="0"/>
              <a:t>, </a:t>
            </a:r>
            <a:r>
              <a:rPr lang="en-US" dirty="0" err="1"/>
              <a:t>annak</a:t>
            </a:r>
            <a:r>
              <a:rPr lang="en-US" dirty="0"/>
              <a:t> </a:t>
            </a:r>
            <a:r>
              <a:rPr lang="en-US" dirty="0" err="1"/>
              <a:t>ténylegesen</a:t>
            </a:r>
            <a:r>
              <a:rPr lang="en-US" dirty="0"/>
              <a:t> </a:t>
            </a:r>
            <a:r>
              <a:rPr lang="en-US" dirty="0" err="1"/>
              <a:t>legyenek</a:t>
            </a:r>
            <a:r>
              <a:rPr lang="en-US" dirty="0"/>
              <a:t> </a:t>
            </a:r>
            <a:r>
              <a:rPr lang="en-US" dirty="0" err="1"/>
              <a:t>tangens</a:t>
            </a:r>
            <a:r>
              <a:rPr lang="en-US" dirty="0"/>
              <a:t> </a:t>
            </a:r>
            <a:r>
              <a:rPr lang="en-US" dirty="0" err="1"/>
              <a:t>és</a:t>
            </a:r>
            <a:r>
              <a:rPr lang="en-US" dirty="0"/>
              <a:t> binormal </a:t>
            </a:r>
            <a:r>
              <a:rPr lang="en-US" dirty="0" err="1"/>
              <a:t>vektorai</a:t>
            </a:r>
            <a:r>
              <a:rPr lang="en-US" dirty="0"/>
              <a:t>. </a:t>
            </a:r>
            <a:r>
              <a:rPr lang="en-US" dirty="0" err="1"/>
              <a:t>Deriválással</a:t>
            </a:r>
            <a:r>
              <a:rPr lang="en-US" dirty="0"/>
              <a:t> </a:t>
            </a:r>
            <a:r>
              <a:rPr lang="en-US" dirty="0" err="1"/>
              <a:t>ugyan</a:t>
            </a:r>
            <a:r>
              <a:rPr lang="en-US" dirty="0"/>
              <a:t> </a:t>
            </a:r>
            <a:r>
              <a:rPr lang="en-US" dirty="0" err="1"/>
              <a:t>ki</a:t>
            </a:r>
            <a:r>
              <a:rPr lang="en-US" dirty="0"/>
              <a:t> </a:t>
            </a:r>
            <a:r>
              <a:rPr lang="en-US" dirty="0" err="1"/>
              <a:t>lehetne</a:t>
            </a:r>
            <a:r>
              <a:rPr lang="en-US" dirty="0"/>
              <a:t> </a:t>
            </a:r>
            <a:r>
              <a:rPr lang="en-US" dirty="0" err="1"/>
              <a:t>számolni</a:t>
            </a:r>
            <a:r>
              <a:rPr lang="en-US" dirty="0"/>
              <a:t> </a:t>
            </a:r>
            <a:r>
              <a:rPr lang="en-US" dirty="0" err="1"/>
              <a:t>ezeket</a:t>
            </a:r>
            <a:r>
              <a:rPr lang="en-US" dirty="0"/>
              <a:t> a GPU-n, de </a:t>
            </a:r>
            <a:r>
              <a:rPr lang="en-US" dirty="0" err="1"/>
              <a:t>jobban</a:t>
            </a:r>
            <a:r>
              <a:rPr lang="en-US" dirty="0"/>
              <a:t> </a:t>
            </a:r>
            <a:r>
              <a:rPr lang="en-US" dirty="0" err="1"/>
              <a:t>átlátható</a:t>
            </a:r>
            <a:r>
              <a:rPr lang="en-US" dirty="0"/>
              <a:t> </a:t>
            </a:r>
            <a:r>
              <a:rPr lang="en-US" dirty="0" err="1"/>
              <a:t>így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Az </a:t>
            </a:r>
            <a:r>
              <a:rPr lang="en-US" dirty="0" err="1"/>
              <a:t>outputokban</a:t>
            </a:r>
            <a:r>
              <a:rPr lang="en-US" dirty="0"/>
              <a:t> </a:t>
            </a:r>
            <a:r>
              <a:rPr lang="en-US" dirty="0" err="1"/>
              <a:t>pedig</a:t>
            </a:r>
            <a:r>
              <a:rPr lang="en-US" dirty="0"/>
              <a:t> a </a:t>
            </a:r>
            <a:r>
              <a:rPr lang="en-US" dirty="0" err="1"/>
              <a:t>szokásos</a:t>
            </a:r>
            <a:r>
              <a:rPr lang="en-US" dirty="0"/>
              <a:t> 3 </a:t>
            </a:r>
            <a:r>
              <a:rPr lang="en-US" dirty="0" err="1"/>
              <a:t>vektor</a:t>
            </a:r>
            <a:r>
              <a:rPr lang="en-US" dirty="0"/>
              <a:t> </a:t>
            </a:r>
            <a:r>
              <a:rPr lang="en-US" dirty="0" err="1"/>
              <a:t>után</a:t>
            </a:r>
            <a:r>
              <a:rPr lang="en-US" dirty="0"/>
              <a:t> </a:t>
            </a:r>
            <a:r>
              <a:rPr lang="en-US" dirty="0" err="1"/>
              <a:t>átadunk</a:t>
            </a:r>
            <a:r>
              <a:rPr lang="en-US" dirty="0"/>
              <a:t> 2 </a:t>
            </a:r>
            <a:r>
              <a:rPr lang="en-US" dirty="0" err="1"/>
              <a:t>új</a:t>
            </a:r>
            <a:r>
              <a:rPr lang="en-US" dirty="0"/>
              <a:t> </a:t>
            </a:r>
            <a:r>
              <a:rPr lang="en-US" dirty="0" err="1"/>
              <a:t>vektort</a:t>
            </a:r>
            <a:r>
              <a:rPr lang="en-US" dirty="0"/>
              <a:t>, a </a:t>
            </a:r>
            <a:r>
              <a:rPr lang="en-US" dirty="0" err="1"/>
              <a:t>lightDirTS</a:t>
            </a:r>
            <a:r>
              <a:rPr lang="en-US" dirty="0"/>
              <a:t> </a:t>
            </a:r>
            <a:r>
              <a:rPr lang="en-US" dirty="0" err="1"/>
              <a:t>és</a:t>
            </a:r>
            <a:r>
              <a:rPr lang="en-US" dirty="0"/>
              <a:t> a </a:t>
            </a:r>
            <a:r>
              <a:rPr lang="en-US" dirty="0" err="1"/>
              <a:t>viewDirTS</a:t>
            </a:r>
            <a:r>
              <a:rPr lang="en-US" dirty="0"/>
              <a:t> </a:t>
            </a:r>
            <a:r>
              <a:rPr lang="en-US" dirty="0" err="1"/>
              <a:t>azok</a:t>
            </a:r>
            <a:r>
              <a:rPr lang="en-US" dirty="0"/>
              <a:t> a </a:t>
            </a:r>
            <a:r>
              <a:rPr lang="en-US" dirty="0" err="1"/>
              <a:t>következő</a:t>
            </a:r>
            <a:r>
              <a:rPr lang="en-US" dirty="0"/>
              <a:t> </a:t>
            </a:r>
            <a:r>
              <a:rPr lang="en-US" dirty="0" err="1"/>
              <a:t>vektorok</a:t>
            </a:r>
            <a:r>
              <a:rPr lang="en-US" dirty="0"/>
              <a:t> </a:t>
            </a:r>
            <a:r>
              <a:rPr lang="en-US" dirty="0" err="1"/>
              <a:t>lesznek</a:t>
            </a:r>
            <a:r>
              <a:rPr lang="en-US" dirty="0"/>
              <a:t>: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lightDirTS</a:t>
            </a:r>
            <a:r>
              <a:rPr lang="en-US" dirty="0"/>
              <a:t>: a </a:t>
            </a:r>
            <a:r>
              <a:rPr lang="en-US" dirty="0" err="1"/>
              <a:t>fényforrás</a:t>
            </a:r>
            <a:r>
              <a:rPr lang="en-US" dirty="0"/>
              <a:t> </a:t>
            </a:r>
            <a:r>
              <a:rPr lang="en-US" dirty="0" err="1"/>
              <a:t>felé</a:t>
            </a:r>
            <a:r>
              <a:rPr lang="en-US" dirty="0"/>
              <a:t> </a:t>
            </a:r>
            <a:r>
              <a:rPr lang="en-US" dirty="0" err="1"/>
              <a:t>mutató</a:t>
            </a:r>
            <a:r>
              <a:rPr lang="en-US" dirty="0"/>
              <a:t> </a:t>
            </a:r>
            <a:r>
              <a:rPr lang="en-US" dirty="0" err="1"/>
              <a:t>vektor</a:t>
            </a:r>
            <a:r>
              <a:rPr lang="en-US" dirty="0"/>
              <a:t> a </a:t>
            </a:r>
            <a:r>
              <a:rPr lang="en-US" dirty="0" err="1"/>
              <a:t>textúra</a:t>
            </a:r>
            <a:r>
              <a:rPr lang="en-US" dirty="0"/>
              <a:t> </a:t>
            </a:r>
            <a:r>
              <a:rPr lang="en-US" dirty="0" err="1"/>
              <a:t>térben</a:t>
            </a:r>
            <a:r>
              <a:rPr lang="en-US" dirty="0"/>
              <a:t>.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viewDirTS</a:t>
            </a:r>
            <a:r>
              <a:rPr lang="en-US" dirty="0"/>
              <a:t>: a </a:t>
            </a:r>
            <a:r>
              <a:rPr lang="en-US" dirty="0" err="1"/>
              <a:t>szem</a:t>
            </a:r>
            <a:r>
              <a:rPr lang="en-US" dirty="0"/>
              <a:t> </a:t>
            </a:r>
            <a:r>
              <a:rPr lang="en-US" dirty="0" err="1"/>
              <a:t>felé</a:t>
            </a:r>
            <a:r>
              <a:rPr lang="en-US" dirty="0"/>
              <a:t> </a:t>
            </a:r>
            <a:r>
              <a:rPr lang="en-US" dirty="0" err="1"/>
              <a:t>mutató</a:t>
            </a:r>
            <a:r>
              <a:rPr lang="en-US" dirty="0"/>
              <a:t> </a:t>
            </a:r>
            <a:r>
              <a:rPr lang="en-US" dirty="0" err="1"/>
              <a:t>vektor</a:t>
            </a:r>
            <a:r>
              <a:rPr lang="en-US" dirty="0"/>
              <a:t> a </a:t>
            </a:r>
            <a:r>
              <a:rPr lang="en-US" dirty="0" err="1"/>
              <a:t>textúra</a:t>
            </a:r>
            <a:r>
              <a:rPr lang="en-US" dirty="0"/>
              <a:t> </a:t>
            </a:r>
            <a:r>
              <a:rPr lang="en-US" dirty="0" err="1"/>
              <a:t>térben</a:t>
            </a:r>
            <a:r>
              <a:rPr lang="en-US" dirty="0"/>
              <a:t>. (</a:t>
            </a:r>
            <a:r>
              <a:rPr lang="en-US" dirty="0" err="1"/>
              <a:t>szem</a:t>
            </a:r>
            <a:r>
              <a:rPr lang="en-US" dirty="0"/>
              <a:t> = </a:t>
            </a:r>
            <a:r>
              <a:rPr lang="en-US" dirty="0" err="1"/>
              <a:t>kamera</a:t>
            </a:r>
            <a:r>
              <a:rPr lang="en-US" dirty="0"/>
              <a:t> </a:t>
            </a:r>
            <a:r>
              <a:rPr lang="en-US" dirty="0" err="1"/>
              <a:t>aktuális</a:t>
            </a:r>
            <a:r>
              <a:rPr lang="en-US" dirty="0"/>
              <a:t> </a:t>
            </a:r>
            <a:r>
              <a:rPr lang="en-US" dirty="0" err="1"/>
              <a:t>pozíciója</a:t>
            </a:r>
            <a:r>
              <a:rPr lang="en-US" dirty="0"/>
              <a:t>)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A TS </a:t>
            </a:r>
            <a:r>
              <a:rPr lang="en-US" dirty="0" err="1"/>
              <a:t>csak</a:t>
            </a:r>
            <a:r>
              <a:rPr lang="en-US" dirty="0"/>
              <a:t> </a:t>
            </a:r>
            <a:r>
              <a:rPr lang="en-US" dirty="0" err="1"/>
              <a:t>annyit</a:t>
            </a:r>
            <a:r>
              <a:rPr lang="en-US" dirty="0"/>
              <a:t> </a:t>
            </a:r>
            <a:r>
              <a:rPr lang="en-US" dirty="0" err="1"/>
              <a:t>rövidít</a:t>
            </a:r>
            <a:r>
              <a:rPr lang="en-US" dirty="0"/>
              <a:t> a </a:t>
            </a:r>
            <a:r>
              <a:rPr lang="en-US" dirty="0" err="1"/>
              <a:t>végén</a:t>
            </a:r>
            <a:r>
              <a:rPr lang="en-US" dirty="0"/>
              <a:t>, </a:t>
            </a:r>
            <a:r>
              <a:rPr lang="en-US" dirty="0" err="1"/>
              <a:t>hogy</a:t>
            </a:r>
            <a:r>
              <a:rPr lang="en-US" dirty="0"/>
              <a:t> Texture Space, </a:t>
            </a:r>
            <a:r>
              <a:rPr lang="en-US" dirty="0" err="1"/>
              <a:t>ez</a:t>
            </a:r>
            <a:r>
              <a:rPr lang="en-US" dirty="0"/>
              <a:t> </a:t>
            </a:r>
            <a:r>
              <a:rPr lang="en-US" dirty="0" err="1"/>
              <a:t>talán</a:t>
            </a:r>
            <a:r>
              <a:rPr lang="en-US" dirty="0"/>
              <a:t> </a:t>
            </a:r>
            <a:r>
              <a:rPr lang="en-US" dirty="0" err="1"/>
              <a:t>segíthet</a:t>
            </a:r>
            <a:r>
              <a:rPr lang="en-US" dirty="0"/>
              <a:t> </a:t>
            </a:r>
            <a:r>
              <a:rPr lang="en-US" dirty="0" err="1"/>
              <a:t>abban</a:t>
            </a:r>
            <a:r>
              <a:rPr lang="en-US" dirty="0"/>
              <a:t>, </a:t>
            </a:r>
            <a:r>
              <a:rPr lang="en-US" dirty="0" err="1"/>
              <a:t>hogy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a </a:t>
            </a:r>
            <a:r>
              <a:rPr lang="en-US" dirty="0" err="1"/>
              <a:t>szokásos</a:t>
            </a:r>
            <a:r>
              <a:rPr lang="en-US" dirty="0"/>
              <a:t> </a:t>
            </a:r>
            <a:r>
              <a:rPr lang="en-US" dirty="0" err="1"/>
              <a:t>világ</a:t>
            </a:r>
            <a:r>
              <a:rPr lang="en-US" dirty="0"/>
              <a:t> </a:t>
            </a:r>
            <a:r>
              <a:rPr lang="en-US" dirty="0" err="1"/>
              <a:t>koordinátákban</a:t>
            </a:r>
            <a:r>
              <a:rPr lang="en-US" dirty="0"/>
              <a:t> </a:t>
            </a:r>
            <a:r>
              <a:rPr lang="en-US" dirty="0" err="1"/>
              <a:t>vagyunk</a:t>
            </a:r>
            <a:r>
              <a:rPr lang="en-US" dirty="0"/>
              <a:t> </a:t>
            </a:r>
            <a:r>
              <a:rPr lang="en-US" dirty="0" err="1"/>
              <a:t>jelenleg</a:t>
            </a:r>
            <a:r>
              <a:rPr lang="en-US" dirty="0"/>
              <a:t>.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Az, </a:t>
            </a:r>
            <a:r>
              <a:rPr lang="en-US" dirty="0" err="1"/>
              <a:t>hogy</a:t>
            </a:r>
            <a:r>
              <a:rPr lang="en-US" dirty="0"/>
              <a:t> </a:t>
            </a:r>
            <a:r>
              <a:rPr lang="en-US" dirty="0" err="1"/>
              <a:t>mit</a:t>
            </a:r>
            <a:r>
              <a:rPr lang="en-US" dirty="0"/>
              <a:t> </a:t>
            </a:r>
            <a:r>
              <a:rPr lang="en-US" dirty="0" err="1"/>
              <a:t>jelent</a:t>
            </a:r>
            <a:r>
              <a:rPr lang="en-US" dirty="0"/>
              <a:t>, </a:t>
            </a:r>
            <a:r>
              <a:rPr lang="en-US" dirty="0" err="1"/>
              <a:t>hogy</a:t>
            </a:r>
            <a:r>
              <a:rPr lang="en-US" dirty="0"/>
              <a:t> a </a:t>
            </a:r>
            <a:r>
              <a:rPr lang="en-US" dirty="0" err="1"/>
              <a:t>textúra</a:t>
            </a:r>
            <a:r>
              <a:rPr lang="en-US" dirty="0"/>
              <a:t> </a:t>
            </a:r>
            <a:r>
              <a:rPr lang="en-US" dirty="0" err="1"/>
              <a:t>koordinátarendszerében</a:t>
            </a:r>
            <a:r>
              <a:rPr lang="en-US" dirty="0"/>
              <a:t> </a:t>
            </a:r>
            <a:r>
              <a:rPr lang="en-US" dirty="0" err="1"/>
              <a:t>vagyunk</a:t>
            </a:r>
            <a:r>
              <a:rPr lang="en-US" dirty="0"/>
              <a:t>, </a:t>
            </a:r>
            <a:r>
              <a:rPr lang="en-US" dirty="0" err="1"/>
              <a:t>azt</a:t>
            </a:r>
            <a:r>
              <a:rPr lang="en-US" dirty="0"/>
              <a:t> a </a:t>
            </a:r>
            <a:r>
              <a:rPr lang="en-US" dirty="0" err="1"/>
              <a:t>kövektezőkben</a:t>
            </a:r>
            <a:r>
              <a:rPr lang="en-US" dirty="0"/>
              <a:t> </a:t>
            </a:r>
            <a:r>
              <a:rPr lang="en-US" dirty="0" err="1"/>
              <a:t>fogjuk</a:t>
            </a:r>
            <a:r>
              <a:rPr lang="en-US" dirty="0"/>
              <a:t> </a:t>
            </a:r>
            <a:r>
              <a:rPr lang="en-US" dirty="0" err="1"/>
              <a:t>tárgyalni</a:t>
            </a:r>
            <a:r>
              <a:rPr lang="en-US" dirty="0"/>
              <a:t>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CB54F-71BB-491D-A98F-DF04FDAAD72D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0255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FontTx/>
              <a:buNone/>
            </a:pPr>
            <a:r>
              <a:rPr lang="en-US" dirty="0" err="1"/>
              <a:t>Linalg</a:t>
            </a:r>
            <a:r>
              <a:rPr lang="en-US" dirty="0"/>
              <a:t> </a:t>
            </a:r>
            <a:r>
              <a:rPr lang="en-US" dirty="0" err="1"/>
              <a:t>emlékeztető</a:t>
            </a:r>
            <a:r>
              <a:rPr lang="en-US" dirty="0"/>
              <a:t>: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 err="1"/>
              <a:t>Ortonormált</a:t>
            </a:r>
            <a:r>
              <a:rPr lang="en-US" dirty="0"/>
              <a:t> </a:t>
            </a:r>
            <a:r>
              <a:rPr lang="en-US" dirty="0" err="1"/>
              <a:t>bázis</a:t>
            </a:r>
            <a:r>
              <a:rPr lang="en-US" dirty="0"/>
              <a:t> (ONB, </a:t>
            </a:r>
            <a:r>
              <a:rPr lang="en-US" dirty="0" err="1"/>
              <a:t>angol</a:t>
            </a:r>
            <a:r>
              <a:rPr lang="en-US" dirty="0"/>
              <a:t> </a:t>
            </a:r>
            <a:r>
              <a:rPr lang="en-US" dirty="0" err="1"/>
              <a:t>irodalomban</a:t>
            </a:r>
            <a:r>
              <a:rPr lang="en-US" dirty="0"/>
              <a:t> </a:t>
            </a:r>
            <a:r>
              <a:rPr lang="en-US" dirty="0" err="1"/>
              <a:t>általában</a:t>
            </a:r>
            <a:r>
              <a:rPr lang="en-US" dirty="0"/>
              <a:t> ONS): </a:t>
            </a:r>
            <a:r>
              <a:rPr lang="en-US" dirty="0" err="1"/>
              <a:t>olyan</a:t>
            </a:r>
            <a:r>
              <a:rPr lang="en-US" dirty="0"/>
              <a:t> </a:t>
            </a:r>
            <a:r>
              <a:rPr lang="en-US" dirty="0" err="1"/>
              <a:t>bázis</a:t>
            </a:r>
            <a:r>
              <a:rPr lang="en-US" dirty="0"/>
              <a:t> </a:t>
            </a:r>
            <a:r>
              <a:rPr lang="en-US" dirty="0" err="1"/>
              <a:t>amelynek</a:t>
            </a:r>
            <a:r>
              <a:rPr lang="en-US" dirty="0"/>
              <a:t> </a:t>
            </a:r>
            <a:r>
              <a:rPr lang="en-US" dirty="0" err="1"/>
              <a:t>vektorai</a:t>
            </a:r>
            <a:r>
              <a:rPr lang="en-US" dirty="0"/>
              <a:t> </a:t>
            </a:r>
            <a:r>
              <a:rPr lang="en-US" dirty="0" err="1"/>
              <a:t>egység</a:t>
            </a:r>
            <a:r>
              <a:rPr lang="en-US" dirty="0"/>
              <a:t> </a:t>
            </a:r>
            <a:r>
              <a:rPr lang="en-US" dirty="0" err="1"/>
              <a:t>hosszúak</a:t>
            </a:r>
            <a:r>
              <a:rPr lang="en-US" dirty="0"/>
              <a:t> </a:t>
            </a:r>
            <a:r>
              <a:rPr lang="en-US" dirty="0" err="1"/>
              <a:t>és</a:t>
            </a:r>
            <a:r>
              <a:rPr lang="en-US" dirty="0"/>
              <a:t> </a:t>
            </a:r>
            <a:r>
              <a:rPr lang="en-US" dirty="0" err="1"/>
              <a:t>páronként</a:t>
            </a:r>
            <a:r>
              <a:rPr lang="en-US" dirty="0"/>
              <a:t> </a:t>
            </a:r>
            <a:r>
              <a:rPr lang="en-US" dirty="0" err="1"/>
              <a:t>merőlegesek</a:t>
            </a:r>
            <a:r>
              <a:rPr lang="en-US" dirty="0"/>
              <a:t> </a:t>
            </a:r>
            <a:r>
              <a:rPr lang="en-US" dirty="0" err="1"/>
              <a:t>egymásra</a:t>
            </a:r>
            <a:r>
              <a:rPr lang="en-US" dirty="0"/>
              <a:t>.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 err="1"/>
              <a:t>Itt</a:t>
            </a:r>
            <a:r>
              <a:rPr lang="en-US" dirty="0"/>
              <a:t> </a:t>
            </a:r>
            <a:r>
              <a:rPr lang="en-US" dirty="0" err="1"/>
              <a:t>az</a:t>
            </a:r>
            <a:r>
              <a:rPr lang="en-US" dirty="0"/>
              <a:t> is </a:t>
            </a:r>
            <a:r>
              <a:rPr lang="en-US" dirty="0" err="1"/>
              <a:t>igaz</a:t>
            </a:r>
            <a:r>
              <a:rPr lang="en-US" dirty="0"/>
              <a:t>, </a:t>
            </a:r>
            <a:r>
              <a:rPr lang="en-US" dirty="0" err="1"/>
              <a:t>hogy</a:t>
            </a:r>
            <a:r>
              <a:rPr lang="en-US" dirty="0"/>
              <a:t> ha </a:t>
            </a:r>
            <a:r>
              <a:rPr lang="en-US" dirty="0" err="1"/>
              <a:t>ezen</a:t>
            </a:r>
            <a:r>
              <a:rPr lang="en-US" dirty="0"/>
              <a:t> </a:t>
            </a:r>
            <a:r>
              <a:rPr lang="en-US" dirty="0" err="1"/>
              <a:t>bázisvektorokat</a:t>
            </a:r>
            <a:r>
              <a:rPr lang="en-US" dirty="0"/>
              <a:t> </a:t>
            </a:r>
            <a:r>
              <a:rPr lang="en-US" dirty="0" err="1"/>
              <a:t>egy</a:t>
            </a:r>
            <a:r>
              <a:rPr lang="en-US" dirty="0"/>
              <a:t> </a:t>
            </a:r>
            <a:r>
              <a:rPr lang="en-US" dirty="0" err="1"/>
              <a:t>mátrixba</a:t>
            </a:r>
            <a:r>
              <a:rPr lang="en-US" dirty="0"/>
              <a:t> </a:t>
            </a:r>
            <a:r>
              <a:rPr lang="en-US" dirty="0" err="1"/>
              <a:t>szervezzük</a:t>
            </a:r>
            <a:r>
              <a:rPr lang="en-US" dirty="0"/>
              <a:t>, </a:t>
            </a:r>
            <a:r>
              <a:rPr lang="en-US" dirty="0" err="1"/>
              <a:t>akkor</a:t>
            </a:r>
            <a:r>
              <a:rPr lang="en-US" dirty="0"/>
              <a:t> </a:t>
            </a:r>
            <a:r>
              <a:rPr lang="en-US" dirty="0" err="1"/>
              <a:t>egy</a:t>
            </a:r>
            <a:r>
              <a:rPr lang="en-US" dirty="0"/>
              <a:t> </a:t>
            </a:r>
            <a:r>
              <a:rPr lang="en-US" dirty="0" err="1"/>
              <a:t>unitér</a:t>
            </a:r>
            <a:r>
              <a:rPr lang="en-US" dirty="0"/>
              <a:t> </a:t>
            </a:r>
            <a:r>
              <a:rPr lang="en-US" dirty="0" err="1"/>
              <a:t>mátrixot</a:t>
            </a:r>
            <a:r>
              <a:rPr lang="en-US" dirty="0"/>
              <a:t> </a:t>
            </a:r>
            <a:r>
              <a:rPr lang="en-US" dirty="0" err="1"/>
              <a:t>kapunk</a:t>
            </a:r>
            <a:r>
              <a:rPr lang="en-US" dirty="0"/>
              <a:t>. </a:t>
            </a:r>
            <a:r>
              <a:rPr lang="en-US" dirty="0" err="1"/>
              <a:t>Tehát</a:t>
            </a:r>
            <a:r>
              <a:rPr lang="en-US" dirty="0"/>
              <a:t> </a:t>
            </a:r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dirty="0" err="1"/>
              <a:t>inverze</a:t>
            </a:r>
            <a:r>
              <a:rPr lang="en-US" dirty="0"/>
              <a:t> </a:t>
            </a:r>
            <a:r>
              <a:rPr lang="en-US" dirty="0" err="1"/>
              <a:t>ennek</a:t>
            </a:r>
            <a:r>
              <a:rPr lang="en-US" dirty="0"/>
              <a:t> a </a:t>
            </a:r>
            <a:r>
              <a:rPr lang="en-US" dirty="0" err="1"/>
              <a:t>mátrixnak</a:t>
            </a:r>
            <a:r>
              <a:rPr lang="en-US" dirty="0"/>
              <a:t> a </a:t>
            </a:r>
            <a:r>
              <a:rPr lang="en-US" dirty="0" err="1"/>
              <a:t>transzponáltjának</a:t>
            </a:r>
            <a:r>
              <a:rPr lang="en-US" dirty="0"/>
              <a:t> a </a:t>
            </a:r>
            <a:r>
              <a:rPr lang="en-US" dirty="0" err="1"/>
              <a:t>komplex</a:t>
            </a:r>
            <a:r>
              <a:rPr lang="en-US" dirty="0"/>
              <a:t> </a:t>
            </a:r>
            <a:r>
              <a:rPr lang="en-US" dirty="0" err="1"/>
              <a:t>konjugáltja</a:t>
            </a:r>
            <a:r>
              <a:rPr lang="en-US" dirty="0"/>
              <a:t>. </a:t>
            </a:r>
            <a:r>
              <a:rPr lang="en-US" dirty="0" err="1"/>
              <a:t>Mivel</a:t>
            </a:r>
            <a:r>
              <a:rPr lang="en-US" dirty="0"/>
              <a:t> </a:t>
            </a:r>
            <a:r>
              <a:rPr lang="en-US" dirty="0" err="1"/>
              <a:t>valós</a:t>
            </a:r>
            <a:r>
              <a:rPr lang="en-US" dirty="0"/>
              <a:t> </a:t>
            </a:r>
            <a:r>
              <a:rPr lang="en-US" dirty="0" err="1"/>
              <a:t>esetben</a:t>
            </a:r>
            <a:r>
              <a:rPr lang="en-US" dirty="0"/>
              <a:t> </a:t>
            </a:r>
            <a:r>
              <a:rPr lang="en-US" dirty="0" err="1"/>
              <a:t>vagyunk</a:t>
            </a:r>
            <a:r>
              <a:rPr lang="en-US" dirty="0"/>
              <a:t>, </a:t>
            </a:r>
            <a:r>
              <a:rPr lang="en-US" dirty="0" err="1"/>
              <a:t>ezért</a:t>
            </a:r>
            <a:r>
              <a:rPr lang="en-US" dirty="0"/>
              <a:t> </a:t>
            </a:r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dirty="0" err="1"/>
              <a:t>inverz</a:t>
            </a:r>
            <a:r>
              <a:rPr lang="en-US" dirty="0"/>
              <a:t> a </a:t>
            </a:r>
            <a:r>
              <a:rPr lang="en-US" dirty="0" err="1"/>
              <a:t>transzponált</a:t>
            </a:r>
            <a:r>
              <a:rPr lang="en-US" dirty="0"/>
              <a:t> </a:t>
            </a:r>
            <a:r>
              <a:rPr lang="en-US" dirty="0" err="1"/>
              <a:t>lesz</a:t>
            </a:r>
            <a:r>
              <a:rPr lang="en-US" dirty="0"/>
              <a:t>. </a:t>
            </a:r>
            <a:r>
              <a:rPr lang="en-US" dirty="0" err="1"/>
              <a:t>Ez</a:t>
            </a:r>
            <a:r>
              <a:rPr lang="en-US" dirty="0"/>
              <a:t> </a:t>
            </a:r>
            <a:r>
              <a:rPr lang="en-US" dirty="0" err="1"/>
              <a:t>azért</a:t>
            </a:r>
            <a:r>
              <a:rPr lang="en-US" dirty="0"/>
              <a:t> </a:t>
            </a:r>
            <a:r>
              <a:rPr lang="en-US" dirty="0" err="1"/>
              <a:t>nagyon</a:t>
            </a:r>
            <a:r>
              <a:rPr lang="en-US" dirty="0"/>
              <a:t> </a:t>
            </a:r>
            <a:r>
              <a:rPr lang="en-US" dirty="0" err="1"/>
              <a:t>kényelmes</a:t>
            </a:r>
            <a:r>
              <a:rPr lang="en-US" dirty="0"/>
              <a:t>, </a:t>
            </a:r>
            <a:r>
              <a:rPr lang="en-US" dirty="0" err="1"/>
              <a:t>mert</a:t>
            </a:r>
            <a:r>
              <a:rPr lang="en-US" dirty="0"/>
              <a:t> HLSL-ben </a:t>
            </a:r>
            <a:r>
              <a:rPr lang="en-US" dirty="0" err="1"/>
              <a:t>és</a:t>
            </a:r>
            <a:r>
              <a:rPr lang="en-US" dirty="0"/>
              <a:t> </a:t>
            </a:r>
            <a:r>
              <a:rPr lang="en-US" dirty="0" err="1"/>
              <a:t>egyébként</a:t>
            </a:r>
            <a:r>
              <a:rPr lang="en-US" dirty="0"/>
              <a:t> GPU-n </a:t>
            </a:r>
            <a:r>
              <a:rPr lang="en-US" dirty="0" err="1"/>
              <a:t>nincs</a:t>
            </a:r>
            <a:r>
              <a:rPr lang="en-US" dirty="0"/>
              <a:t> </a:t>
            </a:r>
            <a:r>
              <a:rPr lang="en-US" dirty="0" err="1"/>
              <a:t>invertálás</a:t>
            </a:r>
            <a:r>
              <a:rPr lang="en-US" dirty="0"/>
              <a:t> m</a:t>
            </a:r>
            <a:r>
              <a:rPr lang="hu-HU" dirty="0"/>
              <a:t>ű</a:t>
            </a:r>
            <a:r>
              <a:rPr lang="en-US" dirty="0" err="1"/>
              <a:t>velet</a:t>
            </a:r>
            <a:r>
              <a:rPr lang="en-US" dirty="0"/>
              <a:t>, </a:t>
            </a:r>
            <a:r>
              <a:rPr lang="en-US" dirty="0" err="1"/>
              <a:t>ennek</a:t>
            </a:r>
            <a:r>
              <a:rPr lang="en-US" dirty="0"/>
              <a:t> a </a:t>
            </a:r>
            <a:r>
              <a:rPr lang="en-US" dirty="0" err="1"/>
              <a:t>fő</a:t>
            </a:r>
            <a:r>
              <a:rPr lang="en-US" dirty="0"/>
              <a:t> </a:t>
            </a:r>
            <a:r>
              <a:rPr lang="en-US" dirty="0" err="1"/>
              <a:t>oka</a:t>
            </a:r>
            <a:r>
              <a:rPr lang="en-US" dirty="0"/>
              <a:t>, </a:t>
            </a:r>
            <a:r>
              <a:rPr lang="en-US" dirty="0" err="1"/>
              <a:t>hogy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egyértelmű</a:t>
            </a:r>
            <a:r>
              <a:rPr lang="en-US" dirty="0"/>
              <a:t> </a:t>
            </a:r>
            <a:r>
              <a:rPr lang="en-US" dirty="0" err="1"/>
              <a:t>hogyan</a:t>
            </a:r>
            <a:r>
              <a:rPr lang="en-US" dirty="0"/>
              <a:t> </a:t>
            </a:r>
            <a:r>
              <a:rPr lang="en-US" dirty="0" err="1"/>
              <a:t>kell</a:t>
            </a:r>
            <a:r>
              <a:rPr lang="en-US" dirty="0"/>
              <a:t> </a:t>
            </a:r>
            <a:r>
              <a:rPr lang="en-US" dirty="0" err="1"/>
              <a:t>kezelni</a:t>
            </a:r>
            <a:r>
              <a:rPr lang="en-US" dirty="0"/>
              <a:t>, ha </a:t>
            </a:r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dirty="0" err="1"/>
              <a:t>inverz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létezik</a:t>
            </a:r>
            <a:r>
              <a:rPr lang="en-US" dirty="0"/>
              <a:t> (</a:t>
            </a:r>
            <a:r>
              <a:rPr lang="en-US" dirty="0" err="1"/>
              <a:t>természetesen</a:t>
            </a:r>
            <a:r>
              <a:rPr lang="en-US" dirty="0"/>
              <a:t> </a:t>
            </a:r>
            <a:r>
              <a:rPr lang="en-US" dirty="0" err="1"/>
              <a:t>magunk</a:t>
            </a:r>
            <a:r>
              <a:rPr lang="en-US" dirty="0"/>
              <a:t> </a:t>
            </a:r>
            <a:r>
              <a:rPr lang="en-US" dirty="0" err="1"/>
              <a:t>implementálhatnánk</a:t>
            </a:r>
            <a:r>
              <a:rPr lang="en-US" dirty="0"/>
              <a:t>, de </a:t>
            </a:r>
            <a:r>
              <a:rPr lang="en-US" dirty="0" err="1"/>
              <a:t>felesleges</a:t>
            </a:r>
            <a:r>
              <a:rPr lang="en-US" dirty="0"/>
              <a:t>). </a:t>
            </a:r>
            <a:r>
              <a:rPr lang="en-US" dirty="0" err="1"/>
              <a:t>Viszont</a:t>
            </a:r>
            <a:r>
              <a:rPr lang="en-US" dirty="0"/>
              <a:t> </a:t>
            </a:r>
            <a:r>
              <a:rPr lang="en-US" dirty="0" err="1"/>
              <a:t>transzponálás</a:t>
            </a:r>
            <a:r>
              <a:rPr lang="en-US" dirty="0"/>
              <a:t> </a:t>
            </a:r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dirty="0" err="1"/>
              <a:t>egy</a:t>
            </a:r>
            <a:r>
              <a:rPr lang="en-US" dirty="0"/>
              <a:t> </a:t>
            </a:r>
            <a:r>
              <a:rPr lang="en-US" dirty="0" err="1"/>
              <a:t>kifejezetten</a:t>
            </a:r>
            <a:r>
              <a:rPr lang="en-US" dirty="0"/>
              <a:t> </a:t>
            </a:r>
            <a:r>
              <a:rPr lang="en-US" dirty="0" err="1"/>
              <a:t>egyszer</a:t>
            </a:r>
            <a:r>
              <a:rPr lang="hu-HU" dirty="0"/>
              <a:t>ű</a:t>
            </a:r>
            <a:r>
              <a:rPr lang="en-US" dirty="0"/>
              <a:t> m</a:t>
            </a:r>
            <a:r>
              <a:rPr lang="hu-HU" dirty="0"/>
              <a:t>ű</a:t>
            </a:r>
            <a:r>
              <a:rPr lang="en-US" dirty="0" err="1"/>
              <a:t>velet</a:t>
            </a:r>
            <a:r>
              <a:rPr lang="en-US" dirty="0"/>
              <a:t>, </a:t>
            </a:r>
            <a:r>
              <a:rPr lang="en-US" dirty="0" err="1"/>
              <a:t>sőt</a:t>
            </a:r>
            <a:r>
              <a:rPr lang="en-US" dirty="0"/>
              <a:t>, </a:t>
            </a:r>
            <a:r>
              <a:rPr lang="en-US" dirty="0" err="1"/>
              <a:t>annak</a:t>
            </a:r>
            <a:r>
              <a:rPr lang="en-US" dirty="0"/>
              <a:t> </a:t>
            </a:r>
            <a:r>
              <a:rPr lang="en-US" dirty="0" err="1"/>
              <a:t>függvényében</a:t>
            </a:r>
            <a:r>
              <a:rPr lang="en-US" dirty="0"/>
              <a:t>, </a:t>
            </a:r>
            <a:r>
              <a:rPr lang="en-US" dirty="0" err="1"/>
              <a:t>hogy</a:t>
            </a:r>
            <a:r>
              <a:rPr lang="en-US" dirty="0"/>
              <a:t> </a:t>
            </a:r>
            <a:r>
              <a:rPr lang="en-US" dirty="0" err="1"/>
              <a:t>melyik</a:t>
            </a:r>
            <a:r>
              <a:rPr lang="en-US" dirty="0"/>
              <a:t> </a:t>
            </a:r>
            <a:r>
              <a:rPr lang="en-US" dirty="0" err="1"/>
              <a:t>oldalról</a:t>
            </a:r>
            <a:r>
              <a:rPr lang="en-US" dirty="0"/>
              <a:t> </a:t>
            </a:r>
            <a:r>
              <a:rPr lang="en-US" dirty="0" err="1"/>
              <a:t>szorzunk</a:t>
            </a:r>
            <a:r>
              <a:rPr lang="en-US" dirty="0"/>
              <a:t> </a:t>
            </a:r>
            <a:r>
              <a:rPr lang="en-US" dirty="0" err="1"/>
              <a:t>ezzel</a:t>
            </a:r>
            <a:r>
              <a:rPr lang="en-US" dirty="0"/>
              <a:t> a </a:t>
            </a:r>
            <a:r>
              <a:rPr lang="en-US" dirty="0" err="1"/>
              <a:t>mátrixxal</a:t>
            </a:r>
            <a:r>
              <a:rPr lang="en-US" dirty="0"/>
              <a:t>, </a:t>
            </a:r>
            <a:r>
              <a:rPr lang="en-US" dirty="0" err="1"/>
              <a:t>eldönthetjük</a:t>
            </a:r>
            <a:r>
              <a:rPr lang="en-US" dirty="0"/>
              <a:t>, </a:t>
            </a:r>
            <a:r>
              <a:rPr lang="en-US" dirty="0" err="1"/>
              <a:t>hogy</a:t>
            </a:r>
            <a:r>
              <a:rPr lang="en-US" dirty="0"/>
              <a:t> </a:t>
            </a:r>
            <a:r>
              <a:rPr lang="en-US" dirty="0" err="1"/>
              <a:t>melyik</a:t>
            </a:r>
            <a:r>
              <a:rPr lang="en-US" dirty="0"/>
              <a:t> </a:t>
            </a:r>
            <a:r>
              <a:rPr lang="en-US" dirty="0" err="1"/>
              <a:t>irányba</a:t>
            </a:r>
            <a:r>
              <a:rPr lang="en-US" dirty="0"/>
              <a:t> </a:t>
            </a:r>
            <a:r>
              <a:rPr lang="en-US" dirty="0" err="1"/>
              <a:t>szeretnénk</a:t>
            </a:r>
            <a:r>
              <a:rPr lang="en-US" dirty="0"/>
              <a:t> </a:t>
            </a:r>
            <a:r>
              <a:rPr lang="en-US" dirty="0" err="1"/>
              <a:t>transzformálni</a:t>
            </a:r>
            <a:r>
              <a:rPr lang="en-US" dirty="0"/>
              <a:t>. </a:t>
            </a:r>
            <a:r>
              <a:rPr lang="en-US" dirty="0" err="1"/>
              <a:t>Látni</a:t>
            </a:r>
            <a:r>
              <a:rPr lang="en-US" dirty="0"/>
              <a:t> </a:t>
            </a:r>
            <a:r>
              <a:rPr lang="en-US" dirty="0" err="1"/>
              <a:t>fogjuk</a:t>
            </a:r>
            <a:r>
              <a:rPr lang="en-US" dirty="0"/>
              <a:t>, </a:t>
            </a:r>
            <a:r>
              <a:rPr lang="en-US" dirty="0" err="1"/>
              <a:t>hogy</a:t>
            </a:r>
            <a:r>
              <a:rPr lang="en-US" dirty="0"/>
              <a:t> </a:t>
            </a:r>
            <a:r>
              <a:rPr lang="en-US" dirty="0" err="1"/>
              <a:t>ez</a:t>
            </a:r>
            <a:r>
              <a:rPr lang="en-US" dirty="0"/>
              <a:t> </a:t>
            </a:r>
            <a:r>
              <a:rPr lang="en-US" dirty="0" err="1"/>
              <a:t>miért</a:t>
            </a:r>
            <a:r>
              <a:rPr lang="en-US" dirty="0"/>
              <a:t> </a:t>
            </a:r>
            <a:r>
              <a:rPr lang="en-US" dirty="0" err="1"/>
              <a:t>kifejezetten</a:t>
            </a:r>
            <a:r>
              <a:rPr lang="en-US" dirty="0"/>
              <a:t> </a:t>
            </a:r>
            <a:r>
              <a:rPr lang="en-US" dirty="0" err="1"/>
              <a:t>hasznos</a:t>
            </a:r>
            <a:r>
              <a:rPr lang="en-US" dirty="0"/>
              <a:t> </a:t>
            </a:r>
            <a:r>
              <a:rPr lang="en-US" dirty="0" err="1"/>
              <a:t>tulajdonság</a:t>
            </a:r>
            <a:r>
              <a:rPr lang="en-US" dirty="0"/>
              <a:t> </a:t>
            </a:r>
            <a:r>
              <a:rPr lang="en-US" dirty="0" err="1"/>
              <a:t>itt</a:t>
            </a:r>
            <a:r>
              <a:rPr lang="en-US" dirty="0"/>
              <a:t>.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 err="1"/>
              <a:t>Ennek</a:t>
            </a:r>
            <a:r>
              <a:rPr lang="en-US" dirty="0"/>
              <a:t> a </a:t>
            </a:r>
            <a:r>
              <a:rPr lang="en-US" dirty="0" err="1"/>
              <a:t>résznek</a:t>
            </a:r>
            <a:r>
              <a:rPr lang="en-US" dirty="0"/>
              <a:t> a </a:t>
            </a:r>
            <a:r>
              <a:rPr lang="en-US" dirty="0" err="1"/>
              <a:t>célja</a:t>
            </a:r>
            <a:r>
              <a:rPr lang="en-US" dirty="0"/>
              <a:t> </a:t>
            </a:r>
            <a:r>
              <a:rPr lang="en-US" dirty="0" err="1"/>
              <a:t>az</a:t>
            </a:r>
            <a:r>
              <a:rPr lang="en-US" dirty="0"/>
              <a:t> volt, </a:t>
            </a:r>
            <a:r>
              <a:rPr lang="en-US" dirty="0" err="1"/>
              <a:t>hogy</a:t>
            </a:r>
            <a:r>
              <a:rPr lang="en-US" dirty="0"/>
              <a:t> </a:t>
            </a:r>
            <a:r>
              <a:rPr lang="en-US" dirty="0" err="1"/>
              <a:t>segítsen</a:t>
            </a:r>
            <a:r>
              <a:rPr lang="en-US" dirty="0"/>
              <a:t> </a:t>
            </a:r>
            <a:r>
              <a:rPr lang="en-US" dirty="0" err="1"/>
              <a:t>esetlegesen</a:t>
            </a:r>
            <a:r>
              <a:rPr lang="en-US" dirty="0"/>
              <a:t> </a:t>
            </a:r>
            <a:r>
              <a:rPr lang="en-US" dirty="0" err="1"/>
              <a:t>elmélyíteni</a:t>
            </a:r>
            <a:r>
              <a:rPr lang="en-US" dirty="0"/>
              <a:t> </a:t>
            </a:r>
            <a:r>
              <a:rPr lang="en-US" dirty="0" err="1"/>
              <a:t>ezeket</a:t>
            </a:r>
            <a:r>
              <a:rPr lang="en-US" dirty="0"/>
              <a:t> </a:t>
            </a:r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dirty="0" err="1"/>
              <a:t>ismereteket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CB54F-71BB-491D-A98F-DF04FDAAD72D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5029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FontTx/>
              <a:buNone/>
            </a:pPr>
            <a:r>
              <a:rPr lang="en-US" dirty="0"/>
              <a:t>Ha </a:t>
            </a:r>
            <a:r>
              <a:rPr lang="en-US" dirty="0" err="1"/>
              <a:t>megnyitod</a:t>
            </a:r>
            <a:r>
              <a:rPr lang="en-US" dirty="0"/>
              <a:t> </a:t>
            </a:r>
            <a:r>
              <a:rPr lang="en-US" dirty="0" err="1"/>
              <a:t>az</a:t>
            </a:r>
            <a:r>
              <a:rPr lang="en-US" dirty="0"/>
              <a:t> rnormal.jpg </a:t>
            </a:r>
            <a:r>
              <a:rPr lang="en-US" dirty="0" err="1"/>
              <a:t>fájlt</a:t>
            </a:r>
            <a:r>
              <a:rPr lang="en-US" dirty="0"/>
              <a:t> </a:t>
            </a:r>
            <a:r>
              <a:rPr lang="en-US" dirty="0" err="1"/>
              <a:t>akkor</a:t>
            </a:r>
            <a:r>
              <a:rPr lang="en-US" dirty="0"/>
              <a:t> </a:t>
            </a:r>
            <a:r>
              <a:rPr lang="en-US" dirty="0" err="1"/>
              <a:t>látod</a:t>
            </a:r>
            <a:r>
              <a:rPr lang="en-US" dirty="0"/>
              <a:t> </a:t>
            </a:r>
            <a:r>
              <a:rPr lang="en-US" dirty="0" err="1"/>
              <a:t>hogy</a:t>
            </a:r>
            <a:r>
              <a:rPr lang="en-US" dirty="0"/>
              <a:t> </a:t>
            </a:r>
            <a:r>
              <a:rPr lang="en-US" dirty="0" err="1"/>
              <a:t>nagyrész</a:t>
            </a:r>
            <a:r>
              <a:rPr lang="en-US" dirty="0"/>
              <a:t> </a:t>
            </a:r>
            <a:r>
              <a:rPr lang="en-US" dirty="0" err="1"/>
              <a:t>kékes</a:t>
            </a:r>
            <a:r>
              <a:rPr lang="en-US" dirty="0"/>
              <a:t>, </a:t>
            </a:r>
            <a:r>
              <a:rPr lang="en-US" dirty="0" err="1"/>
              <a:t>ez</a:t>
            </a:r>
            <a:r>
              <a:rPr lang="en-US" dirty="0"/>
              <a:t> </a:t>
            </a:r>
            <a:r>
              <a:rPr lang="en-US" dirty="0" err="1"/>
              <a:t>azért</a:t>
            </a:r>
            <a:r>
              <a:rPr lang="en-US" dirty="0"/>
              <a:t> van </a:t>
            </a:r>
            <a:r>
              <a:rPr lang="en-US" dirty="0" err="1"/>
              <a:t>mert</a:t>
            </a:r>
            <a:r>
              <a:rPr lang="en-US" dirty="0"/>
              <a:t> a Z </a:t>
            </a:r>
            <a:r>
              <a:rPr lang="en-US" dirty="0" err="1"/>
              <a:t>irányhoz</a:t>
            </a:r>
            <a:r>
              <a:rPr lang="en-US" dirty="0"/>
              <a:t> </a:t>
            </a:r>
            <a:r>
              <a:rPr lang="en-US" dirty="0" err="1"/>
              <a:t>képest</a:t>
            </a:r>
            <a:r>
              <a:rPr lang="en-US" dirty="0"/>
              <a:t> </a:t>
            </a:r>
            <a:r>
              <a:rPr lang="en-US" dirty="0" err="1"/>
              <a:t>szokták</a:t>
            </a:r>
            <a:r>
              <a:rPr lang="en-US" dirty="0"/>
              <a:t> </a:t>
            </a:r>
            <a:r>
              <a:rPr lang="en-US" dirty="0" err="1"/>
              <a:t>elmozgatni</a:t>
            </a:r>
            <a:r>
              <a:rPr lang="en-US" dirty="0"/>
              <a:t> a </a:t>
            </a:r>
            <a:r>
              <a:rPr lang="en-US" dirty="0" err="1"/>
              <a:t>normálokat</a:t>
            </a:r>
            <a:r>
              <a:rPr lang="en-US" dirty="0"/>
              <a:t>, </a:t>
            </a:r>
            <a:r>
              <a:rPr lang="en-US" dirty="0" err="1"/>
              <a:t>tehát</a:t>
            </a:r>
            <a:r>
              <a:rPr lang="en-US" dirty="0"/>
              <a:t> </a:t>
            </a:r>
            <a:r>
              <a:rPr lang="en-US" dirty="0" err="1"/>
              <a:t>ahol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szeretnénk</a:t>
            </a:r>
            <a:r>
              <a:rPr lang="en-US" dirty="0"/>
              <a:t> </a:t>
            </a:r>
            <a:r>
              <a:rPr lang="en-US" dirty="0" err="1"/>
              <a:t>változtatni</a:t>
            </a:r>
            <a:r>
              <a:rPr lang="en-US" dirty="0"/>
              <a:t> a </a:t>
            </a:r>
            <a:r>
              <a:rPr lang="en-US" dirty="0" err="1"/>
              <a:t>felületi</a:t>
            </a:r>
            <a:r>
              <a:rPr lang="en-US" dirty="0"/>
              <a:t> </a:t>
            </a:r>
            <a:r>
              <a:rPr lang="en-US" dirty="0" err="1"/>
              <a:t>normálison</a:t>
            </a:r>
            <a:r>
              <a:rPr lang="en-US" dirty="0"/>
              <a:t>, </a:t>
            </a:r>
            <a:r>
              <a:rPr lang="en-US" dirty="0" err="1"/>
              <a:t>ott</a:t>
            </a:r>
            <a:r>
              <a:rPr lang="en-US" dirty="0"/>
              <a:t> 0,0,1 </a:t>
            </a:r>
            <a:r>
              <a:rPr lang="en-US" dirty="0" err="1"/>
              <a:t>lesz</a:t>
            </a:r>
            <a:r>
              <a:rPr lang="en-US" dirty="0"/>
              <a:t> </a:t>
            </a:r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dirty="0" err="1"/>
              <a:t>érték</a:t>
            </a:r>
            <a:r>
              <a:rPr lang="en-US" dirty="0"/>
              <a:t>.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 err="1"/>
              <a:t>Itt</a:t>
            </a:r>
            <a:r>
              <a:rPr lang="en-US" dirty="0"/>
              <a:t> </a:t>
            </a:r>
            <a:r>
              <a:rPr lang="en-US" dirty="0" err="1"/>
              <a:t>abba</a:t>
            </a:r>
            <a:r>
              <a:rPr lang="en-US" dirty="0"/>
              <a:t> </a:t>
            </a:r>
            <a:r>
              <a:rPr lang="en-US" dirty="0" err="1"/>
              <a:t>kell</a:t>
            </a:r>
            <a:r>
              <a:rPr lang="en-US" dirty="0"/>
              <a:t> </a:t>
            </a:r>
            <a:r>
              <a:rPr lang="en-US" dirty="0" err="1"/>
              <a:t>belegondolni</a:t>
            </a:r>
            <a:r>
              <a:rPr lang="en-US" dirty="0"/>
              <a:t>, </a:t>
            </a:r>
            <a:r>
              <a:rPr lang="en-US" dirty="0" err="1"/>
              <a:t>hogy</a:t>
            </a:r>
            <a:r>
              <a:rPr lang="en-US" dirty="0"/>
              <a:t> ha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lenne</a:t>
            </a:r>
            <a:r>
              <a:rPr lang="en-US" dirty="0"/>
              <a:t> T,B </a:t>
            </a:r>
            <a:r>
              <a:rPr lang="en-US" dirty="0" err="1"/>
              <a:t>vektor</a:t>
            </a:r>
            <a:r>
              <a:rPr lang="en-US" dirty="0"/>
              <a:t> </a:t>
            </a:r>
            <a:r>
              <a:rPr lang="en-US" dirty="0" err="1"/>
              <a:t>információnk</a:t>
            </a:r>
            <a:r>
              <a:rPr lang="en-US" dirty="0"/>
              <a:t> a </a:t>
            </a:r>
            <a:r>
              <a:rPr lang="en-US" dirty="0" err="1"/>
              <a:t>vertexekről</a:t>
            </a:r>
            <a:r>
              <a:rPr lang="en-US" dirty="0"/>
              <a:t> </a:t>
            </a:r>
            <a:r>
              <a:rPr lang="en-US" dirty="0" err="1"/>
              <a:t>és</a:t>
            </a:r>
            <a:r>
              <a:rPr lang="en-US" dirty="0"/>
              <a:t> </a:t>
            </a:r>
            <a:r>
              <a:rPr lang="en-US" dirty="0" err="1"/>
              <a:t>ugyanúgy</a:t>
            </a:r>
            <a:r>
              <a:rPr lang="en-US" dirty="0"/>
              <a:t> </a:t>
            </a:r>
            <a:r>
              <a:rPr lang="en-US" dirty="0" err="1"/>
              <a:t>szeretnénk</a:t>
            </a:r>
            <a:r>
              <a:rPr lang="en-US" dirty="0"/>
              <a:t> </a:t>
            </a:r>
            <a:r>
              <a:rPr lang="en-US" dirty="0" err="1"/>
              <a:t>használni</a:t>
            </a:r>
            <a:r>
              <a:rPr lang="en-US" dirty="0"/>
              <a:t> a </a:t>
            </a:r>
            <a:r>
              <a:rPr lang="en-US" dirty="0" err="1"/>
              <a:t>normál</a:t>
            </a:r>
            <a:r>
              <a:rPr lang="en-US" dirty="0"/>
              <a:t> </a:t>
            </a:r>
            <a:r>
              <a:rPr lang="en-US" dirty="0" err="1"/>
              <a:t>mappet</a:t>
            </a:r>
            <a:r>
              <a:rPr lang="en-US" dirty="0"/>
              <a:t>, </a:t>
            </a:r>
            <a:r>
              <a:rPr lang="en-US" dirty="0" err="1"/>
              <a:t>akkor</a:t>
            </a:r>
            <a:r>
              <a:rPr lang="en-US" dirty="0"/>
              <a:t> </a:t>
            </a:r>
            <a:r>
              <a:rPr lang="en-US" dirty="0" err="1"/>
              <a:t>minden</a:t>
            </a:r>
            <a:r>
              <a:rPr lang="en-US" dirty="0"/>
              <a:t> </a:t>
            </a:r>
            <a:r>
              <a:rPr lang="en-US" dirty="0" err="1"/>
              <a:t>normál</a:t>
            </a:r>
            <a:r>
              <a:rPr lang="en-US" dirty="0"/>
              <a:t> map </a:t>
            </a:r>
            <a:r>
              <a:rPr lang="en-US" dirty="0" err="1"/>
              <a:t>amit</a:t>
            </a:r>
            <a:r>
              <a:rPr lang="en-US" dirty="0"/>
              <a:t> </a:t>
            </a:r>
            <a:r>
              <a:rPr lang="en-US" dirty="0" err="1"/>
              <a:t>készítene</a:t>
            </a:r>
            <a:r>
              <a:rPr lang="en-US" dirty="0"/>
              <a:t> a m</a:t>
            </a:r>
            <a:r>
              <a:rPr lang="hu-HU" dirty="0"/>
              <a:t>ű</a:t>
            </a:r>
            <a:r>
              <a:rPr lang="en-US" dirty="0" err="1"/>
              <a:t>vészünk</a:t>
            </a:r>
            <a:r>
              <a:rPr lang="en-US" dirty="0"/>
              <a:t>, </a:t>
            </a:r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dirty="0" err="1"/>
              <a:t>egy</a:t>
            </a:r>
            <a:r>
              <a:rPr lang="en-US" dirty="0"/>
              <a:t> </a:t>
            </a:r>
            <a:r>
              <a:rPr lang="en-US" dirty="0" err="1"/>
              <a:t>kifejezett</a:t>
            </a:r>
            <a:r>
              <a:rPr lang="en-US" dirty="0"/>
              <a:t> mesh-</a:t>
            </a:r>
            <a:r>
              <a:rPr lang="en-US" dirty="0" err="1"/>
              <a:t>hez</a:t>
            </a:r>
            <a:r>
              <a:rPr lang="en-US" dirty="0"/>
              <a:t> </a:t>
            </a:r>
            <a:r>
              <a:rPr lang="en-US" dirty="0" err="1"/>
              <a:t>tartozik</a:t>
            </a:r>
            <a:r>
              <a:rPr lang="en-US" dirty="0"/>
              <a:t>, </a:t>
            </a:r>
            <a:r>
              <a:rPr lang="en-US" dirty="0" err="1"/>
              <a:t>hiszen</a:t>
            </a:r>
            <a:r>
              <a:rPr lang="en-US" dirty="0"/>
              <a:t> </a:t>
            </a:r>
            <a:r>
              <a:rPr lang="en-US" dirty="0" err="1"/>
              <a:t>azt</a:t>
            </a:r>
            <a:r>
              <a:rPr lang="en-US" dirty="0"/>
              <a:t> </a:t>
            </a:r>
            <a:r>
              <a:rPr lang="en-US" dirty="0" err="1"/>
              <a:t>kellene</a:t>
            </a:r>
            <a:r>
              <a:rPr lang="en-US" dirty="0"/>
              <a:t> </a:t>
            </a:r>
            <a:r>
              <a:rPr lang="en-US" dirty="0" err="1"/>
              <a:t>lekódolni</a:t>
            </a:r>
            <a:r>
              <a:rPr lang="en-US" dirty="0"/>
              <a:t>, </a:t>
            </a:r>
            <a:r>
              <a:rPr lang="en-US" dirty="0" err="1"/>
              <a:t>hogy</a:t>
            </a:r>
            <a:r>
              <a:rPr lang="en-US" dirty="0"/>
              <a:t> </a:t>
            </a:r>
            <a:r>
              <a:rPr lang="en-US" dirty="0" err="1"/>
              <a:t>abszolút</a:t>
            </a:r>
            <a:r>
              <a:rPr lang="en-US" dirty="0"/>
              <a:t> </a:t>
            </a:r>
            <a:r>
              <a:rPr lang="en-US" dirty="0" err="1"/>
              <a:t>koordinátákban</a:t>
            </a:r>
            <a:r>
              <a:rPr lang="en-US" dirty="0"/>
              <a:t> </a:t>
            </a:r>
            <a:r>
              <a:rPr lang="en-US" dirty="0" err="1"/>
              <a:t>hogyan</a:t>
            </a:r>
            <a:r>
              <a:rPr lang="en-US" dirty="0"/>
              <a:t> </a:t>
            </a:r>
            <a:r>
              <a:rPr lang="en-US" dirty="0" err="1"/>
              <a:t>áll</a:t>
            </a:r>
            <a:r>
              <a:rPr lang="en-US" dirty="0"/>
              <a:t> </a:t>
            </a:r>
            <a:r>
              <a:rPr lang="en-US" dirty="0" err="1"/>
              <a:t>az</a:t>
            </a:r>
            <a:r>
              <a:rPr lang="en-US" dirty="0"/>
              <a:t> a </a:t>
            </a:r>
            <a:r>
              <a:rPr lang="en-US" dirty="0" err="1"/>
              <a:t>normálvektor</a:t>
            </a:r>
            <a:r>
              <a:rPr lang="en-US" dirty="0"/>
              <a:t> </a:t>
            </a:r>
            <a:r>
              <a:rPr lang="en-US" dirty="0" err="1"/>
              <a:t>magán</a:t>
            </a:r>
            <a:r>
              <a:rPr lang="en-US" dirty="0"/>
              <a:t> </a:t>
            </a:r>
            <a:r>
              <a:rPr lang="en-US" dirty="0" err="1"/>
              <a:t>worldspace</a:t>
            </a:r>
            <a:r>
              <a:rPr lang="en-US" dirty="0"/>
              <a:t>-ben (</a:t>
            </a:r>
            <a:r>
              <a:rPr lang="en-US" dirty="0" err="1"/>
              <a:t>modellezési</a:t>
            </a:r>
            <a:r>
              <a:rPr lang="en-US" dirty="0"/>
              <a:t> </a:t>
            </a:r>
            <a:r>
              <a:rPr lang="en-US" dirty="0" err="1"/>
              <a:t>koordinátarendszerben</a:t>
            </a:r>
            <a:r>
              <a:rPr lang="en-US" dirty="0"/>
              <a:t>). De </a:t>
            </a:r>
            <a:r>
              <a:rPr lang="en-US" dirty="0" err="1"/>
              <a:t>ez</a:t>
            </a:r>
            <a:r>
              <a:rPr lang="en-US" dirty="0"/>
              <a:t> </a:t>
            </a:r>
            <a:r>
              <a:rPr lang="en-US" dirty="0" err="1"/>
              <a:t>nagyon</a:t>
            </a:r>
            <a:r>
              <a:rPr lang="en-US" dirty="0"/>
              <a:t> </a:t>
            </a:r>
            <a:r>
              <a:rPr lang="en-US" dirty="0" err="1"/>
              <a:t>pazarló</a:t>
            </a:r>
            <a:r>
              <a:rPr lang="en-US" dirty="0"/>
              <a:t>, </a:t>
            </a:r>
            <a:r>
              <a:rPr lang="en-US" dirty="0" err="1"/>
              <a:t>hiszen</a:t>
            </a:r>
            <a:r>
              <a:rPr lang="en-US" dirty="0"/>
              <a:t> </a:t>
            </a:r>
            <a:r>
              <a:rPr lang="en-US" dirty="0" err="1"/>
              <a:t>egy</a:t>
            </a:r>
            <a:r>
              <a:rPr lang="en-US" dirty="0"/>
              <a:t> </a:t>
            </a:r>
            <a:r>
              <a:rPr lang="en-US" dirty="0" err="1"/>
              <a:t>csomó</a:t>
            </a:r>
            <a:r>
              <a:rPr lang="en-US" dirty="0"/>
              <a:t> </a:t>
            </a:r>
            <a:r>
              <a:rPr lang="en-US" dirty="0" err="1"/>
              <a:t>ilyen</a:t>
            </a:r>
            <a:r>
              <a:rPr lang="en-US" dirty="0"/>
              <a:t> </a:t>
            </a:r>
            <a:r>
              <a:rPr lang="en-US" dirty="0" err="1"/>
              <a:t>véletlenszer</a:t>
            </a:r>
            <a:r>
              <a:rPr lang="hu-HU" dirty="0"/>
              <a:t>ű</a:t>
            </a:r>
            <a:r>
              <a:rPr lang="en-US" dirty="0"/>
              <a:t> </a:t>
            </a:r>
            <a:r>
              <a:rPr lang="en-US" dirty="0" err="1"/>
              <a:t>kosz</a:t>
            </a:r>
            <a:r>
              <a:rPr lang="en-US" dirty="0"/>
              <a:t>, </a:t>
            </a:r>
            <a:r>
              <a:rPr lang="en-US" dirty="0" err="1"/>
              <a:t>elváltozások</a:t>
            </a:r>
            <a:r>
              <a:rPr lang="en-US" dirty="0"/>
              <a:t> </a:t>
            </a:r>
            <a:r>
              <a:rPr lang="en-US" dirty="0" err="1"/>
              <a:t>stb</a:t>
            </a:r>
            <a:r>
              <a:rPr lang="en-US" dirty="0"/>
              <a:t>, </a:t>
            </a:r>
            <a:r>
              <a:rPr lang="en-US" dirty="0" err="1"/>
              <a:t>bőven</a:t>
            </a:r>
            <a:r>
              <a:rPr lang="en-US" dirty="0"/>
              <a:t> </a:t>
            </a:r>
            <a:r>
              <a:rPr lang="en-US" dirty="0" err="1"/>
              <a:t>újrahasznosíthatóak</a:t>
            </a:r>
            <a:r>
              <a:rPr lang="en-US" dirty="0"/>
              <a:t> </a:t>
            </a:r>
            <a:r>
              <a:rPr lang="en-US" dirty="0" err="1"/>
              <a:t>lennének</a:t>
            </a:r>
            <a:r>
              <a:rPr lang="en-US" dirty="0"/>
              <a:t>, </a:t>
            </a:r>
            <a:r>
              <a:rPr lang="en-US" dirty="0" err="1"/>
              <a:t>sőt</a:t>
            </a:r>
            <a:r>
              <a:rPr lang="en-US" dirty="0"/>
              <a:t>, </a:t>
            </a:r>
            <a:r>
              <a:rPr lang="en-US" dirty="0" err="1"/>
              <a:t>ugyanaz</a:t>
            </a:r>
            <a:r>
              <a:rPr lang="en-US" dirty="0"/>
              <a:t> a material (</a:t>
            </a:r>
            <a:r>
              <a:rPr lang="en-US" dirty="0" err="1"/>
              <a:t>amihez</a:t>
            </a:r>
            <a:r>
              <a:rPr lang="en-US" dirty="0"/>
              <a:t> a </a:t>
            </a:r>
            <a:r>
              <a:rPr lang="en-US" dirty="0" err="1"/>
              <a:t>textúra</a:t>
            </a:r>
            <a:r>
              <a:rPr lang="en-US" dirty="0"/>
              <a:t> </a:t>
            </a:r>
            <a:r>
              <a:rPr lang="en-US" dirty="0" err="1"/>
              <a:t>tartozhat</a:t>
            </a:r>
            <a:r>
              <a:rPr lang="en-US" dirty="0"/>
              <a:t>) </a:t>
            </a:r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dirty="0" err="1"/>
              <a:t>több</a:t>
            </a:r>
            <a:r>
              <a:rPr lang="en-US" dirty="0"/>
              <a:t> </a:t>
            </a:r>
            <a:r>
              <a:rPr lang="en-US" dirty="0" err="1"/>
              <a:t>meshre</a:t>
            </a:r>
            <a:r>
              <a:rPr lang="en-US" dirty="0"/>
              <a:t> is </a:t>
            </a:r>
            <a:r>
              <a:rPr lang="en-US" dirty="0" err="1"/>
              <a:t>rátehető</a:t>
            </a:r>
            <a:r>
              <a:rPr lang="en-US" dirty="0"/>
              <a:t> </a:t>
            </a:r>
            <a:r>
              <a:rPr lang="en-US" dirty="0" err="1"/>
              <a:t>lehetne</a:t>
            </a:r>
            <a:r>
              <a:rPr lang="en-US" dirty="0"/>
              <a:t>.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 err="1"/>
              <a:t>Viszont</a:t>
            </a:r>
            <a:r>
              <a:rPr lang="en-US" dirty="0"/>
              <a:t>, ha a </a:t>
            </a:r>
            <a:r>
              <a:rPr lang="en-US" dirty="0" err="1"/>
              <a:t>megborzolt</a:t>
            </a:r>
            <a:r>
              <a:rPr lang="en-US" dirty="0"/>
              <a:t> </a:t>
            </a:r>
            <a:r>
              <a:rPr lang="en-US" dirty="0" err="1"/>
              <a:t>normál</a:t>
            </a:r>
            <a:r>
              <a:rPr lang="en-US" dirty="0"/>
              <a:t> </a:t>
            </a:r>
            <a:r>
              <a:rPr lang="en-US" dirty="0" err="1"/>
              <a:t>vektorok</a:t>
            </a:r>
            <a:r>
              <a:rPr lang="en-US" dirty="0"/>
              <a:t> (a normal </a:t>
            </a:r>
            <a:r>
              <a:rPr lang="en-US" dirty="0" err="1"/>
              <a:t>mapből</a:t>
            </a:r>
            <a:r>
              <a:rPr lang="en-US" dirty="0"/>
              <a:t>), a </a:t>
            </a:r>
            <a:r>
              <a:rPr lang="en-US" dirty="0" err="1"/>
              <a:t>felületi</a:t>
            </a:r>
            <a:r>
              <a:rPr lang="en-US" dirty="0"/>
              <a:t> </a:t>
            </a:r>
            <a:r>
              <a:rPr lang="en-US" dirty="0" err="1"/>
              <a:t>normálishoz</a:t>
            </a:r>
            <a:r>
              <a:rPr lang="en-US" dirty="0"/>
              <a:t> </a:t>
            </a:r>
            <a:r>
              <a:rPr lang="en-US" dirty="0" err="1"/>
              <a:t>lennének</a:t>
            </a:r>
            <a:r>
              <a:rPr lang="en-US" dirty="0"/>
              <a:t> </a:t>
            </a:r>
            <a:r>
              <a:rPr lang="en-US" dirty="0" err="1"/>
              <a:t>viszonyítva</a:t>
            </a:r>
            <a:r>
              <a:rPr lang="en-US" dirty="0"/>
              <a:t>. </a:t>
            </a:r>
            <a:r>
              <a:rPr lang="en-US" dirty="0" err="1"/>
              <a:t>Ehhez</a:t>
            </a:r>
            <a:r>
              <a:rPr lang="en-US" dirty="0"/>
              <a:t> </a:t>
            </a:r>
            <a:r>
              <a:rPr lang="en-US" dirty="0" err="1"/>
              <a:t>pedig</a:t>
            </a:r>
            <a:r>
              <a:rPr lang="en-US" dirty="0"/>
              <a:t> </a:t>
            </a:r>
            <a:r>
              <a:rPr lang="en-US" dirty="0" err="1"/>
              <a:t>kevés</a:t>
            </a:r>
            <a:r>
              <a:rPr lang="en-US" dirty="0"/>
              <a:t> </a:t>
            </a:r>
            <a:r>
              <a:rPr lang="en-US" dirty="0" err="1"/>
              <a:t>információ</a:t>
            </a:r>
            <a:r>
              <a:rPr lang="en-US" dirty="0"/>
              <a:t> </a:t>
            </a:r>
            <a:r>
              <a:rPr lang="en-US" dirty="0" err="1"/>
              <a:t>egy</a:t>
            </a:r>
            <a:r>
              <a:rPr lang="en-US" dirty="0"/>
              <a:t> </a:t>
            </a:r>
            <a:r>
              <a:rPr lang="en-US" dirty="0" err="1"/>
              <a:t>szimpla</a:t>
            </a:r>
            <a:r>
              <a:rPr lang="en-US" dirty="0"/>
              <a:t> </a:t>
            </a:r>
            <a:r>
              <a:rPr lang="en-US" dirty="0" err="1"/>
              <a:t>felületi</a:t>
            </a:r>
            <a:r>
              <a:rPr lang="en-US" dirty="0"/>
              <a:t> </a:t>
            </a:r>
            <a:r>
              <a:rPr lang="en-US" dirty="0" err="1"/>
              <a:t>normális</a:t>
            </a:r>
            <a:r>
              <a:rPr lang="en-US" dirty="0"/>
              <a:t>, </a:t>
            </a:r>
            <a:r>
              <a:rPr lang="en-US" dirty="0" err="1"/>
              <a:t>hiszen</a:t>
            </a:r>
            <a:r>
              <a:rPr lang="en-US" dirty="0"/>
              <a:t> </a:t>
            </a:r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dirty="0" err="1"/>
              <a:t>orientációról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tudunk</a:t>
            </a:r>
            <a:r>
              <a:rPr lang="en-US" dirty="0"/>
              <a:t> </a:t>
            </a:r>
            <a:r>
              <a:rPr lang="en-US" dirty="0" err="1"/>
              <a:t>semmit</a:t>
            </a:r>
            <a:r>
              <a:rPr lang="en-US" dirty="0"/>
              <a:t>. </a:t>
            </a:r>
            <a:r>
              <a:rPr lang="en-US" dirty="0" err="1"/>
              <a:t>Talán</a:t>
            </a:r>
            <a:r>
              <a:rPr lang="en-US" dirty="0"/>
              <a:t> </a:t>
            </a:r>
            <a:r>
              <a:rPr lang="en-US" dirty="0" err="1"/>
              <a:t>segíthet</a:t>
            </a:r>
            <a:r>
              <a:rPr lang="en-US" dirty="0"/>
              <a:t> </a:t>
            </a:r>
            <a:r>
              <a:rPr lang="en-US" dirty="0" err="1"/>
              <a:t>az</a:t>
            </a:r>
            <a:r>
              <a:rPr lang="en-US" dirty="0"/>
              <a:t>, </a:t>
            </a:r>
            <a:r>
              <a:rPr lang="en-US" dirty="0" err="1"/>
              <a:t>hogy</a:t>
            </a:r>
            <a:r>
              <a:rPr lang="en-US" dirty="0"/>
              <a:t> </a:t>
            </a:r>
            <a:r>
              <a:rPr lang="en-US" dirty="0" err="1"/>
              <a:t>egy</a:t>
            </a:r>
            <a:r>
              <a:rPr lang="en-US" dirty="0"/>
              <a:t> </a:t>
            </a:r>
            <a:r>
              <a:rPr lang="en-US" dirty="0" err="1"/>
              <a:t>normálvektor</a:t>
            </a:r>
            <a:r>
              <a:rPr lang="en-US" dirty="0"/>
              <a:t> </a:t>
            </a:r>
            <a:r>
              <a:rPr lang="en-US" dirty="0" err="1"/>
              <a:t>csak</a:t>
            </a:r>
            <a:r>
              <a:rPr lang="en-US" dirty="0"/>
              <a:t> </a:t>
            </a:r>
            <a:r>
              <a:rPr lang="en-US" dirty="0" err="1"/>
              <a:t>egy</a:t>
            </a:r>
            <a:r>
              <a:rPr lang="en-US" dirty="0"/>
              <a:t> </a:t>
            </a:r>
            <a:r>
              <a:rPr lang="en-US" dirty="0" err="1"/>
              <a:t>síkot</a:t>
            </a:r>
            <a:r>
              <a:rPr lang="en-US" dirty="0"/>
              <a:t> </a:t>
            </a:r>
            <a:r>
              <a:rPr lang="en-US" dirty="0" err="1"/>
              <a:t>határoz</a:t>
            </a:r>
            <a:r>
              <a:rPr lang="en-US" dirty="0"/>
              <a:t> meg, de </a:t>
            </a:r>
            <a:r>
              <a:rPr lang="en-US" dirty="0" err="1"/>
              <a:t>akörül</a:t>
            </a:r>
            <a:r>
              <a:rPr lang="en-US" dirty="0"/>
              <a:t> a </a:t>
            </a:r>
            <a:r>
              <a:rPr lang="en-US" dirty="0" err="1"/>
              <a:t>vektor</a:t>
            </a:r>
            <a:r>
              <a:rPr lang="en-US" dirty="0"/>
              <a:t> </a:t>
            </a:r>
            <a:r>
              <a:rPr lang="en-US" dirty="0" err="1"/>
              <a:t>körül</a:t>
            </a:r>
            <a:r>
              <a:rPr lang="en-US" dirty="0"/>
              <a:t> </a:t>
            </a:r>
            <a:r>
              <a:rPr lang="en-US" dirty="0" err="1"/>
              <a:t>foroghatunk</a:t>
            </a:r>
            <a:r>
              <a:rPr lang="en-US" dirty="0"/>
              <a:t> </a:t>
            </a:r>
            <a:r>
              <a:rPr lang="en-US" dirty="0" err="1"/>
              <a:t>tetszőlegesen</a:t>
            </a:r>
            <a:r>
              <a:rPr lang="en-US" dirty="0"/>
              <a:t> </a:t>
            </a:r>
            <a:r>
              <a:rPr lang="en-US" dirty="0" err="1"/>
              <a:t>és</a:t>
            </a:r>
            <a:r>
              <a:rPr lang="en-US" dirty="0"/>
              <a:t> “</a:t>
            </a:r>
            <a:r>
              <a:rPr lang="en-US" dirty="0" err="1"/>
              <a:t>helyes</a:t>
            </a:r>
            <a:r>
              <a:rPr lang="en-US" dirty="0"/>
              <a:t>” </a:t>
            </a:r>
            <a:r>
              <a:rPr lang="en-US" dirty="0" err="1"/>
              <a:t>megoldást</a:t>
            </a:r>
            <a:r>
              <a:rPr lang="en-US" dirty="0"/>
              <a:t> </a:t>
            </a:r>
            <a:r>
              <a:rPr lang="en-US" dirty="0" err="1"/>
              <a:t>kapunk</a:t>
            </a:r>
            <a:r>
              <a:rPr lang="en-US" dirty="0"/>
              <a:t>. </a:t>
            </a:r>
            <a:r>
              <a:rPr lang="en-US" dirty="0" err="1"/>
              <a:t>Ezt</a:t>
            </a:r>
            <a:r>
              <a:rPr lang="en-US" dirty="0"/>
              <a:t> </a:t>
            </a:r>
            <a:r>
              <a:rPr lang="en-US" dirty="0" err="1"/>
              <a:t>szeretnénk</a:t>
            </a:r>
            <a:r>
              <a:rPr lang="en-US" dirty="0"/>
              <a:t> </a:t>
            </a:r>
            <a:r>
              <a:rPr lang="en-US" dirty="0" err="1"/>
              <a:t>lecsökkenteni</a:t>
            </a:r>
            <a:r>
              <a:rPr lang="en-US" dirty="0"/>
              <a:t> </a:t>
            </a:r>
            <a:r>
              <a:rPr lang="en-US" dirty="0" err="1"/>
              <a:t>egy</a:t>
            </a:r>
            <a:r>
              <a:rPr lang="en-US" dirty="0"/>
              <a:t> </a:t>
            </a:r>
            <a:r>
              <a:rPr lang="en-US" dirty="0" err="1"/>
              <a:t>darab</a:t>
            </a:r>
            <a:r>
              <a:rPr lang="en-US" dirty="0"/>
              <a:t> </a:t>
            </a:r>
            <a:r>
              <a:rPr lang="en-US" dirty="0" err="1"/>
              <a:t>megoldásra</a:t>
            </a:r>
            <a:r>
              <a:rPr lang="en-US" dirty="0"/>
              <a:t>, </a:t>
            </a:r>
            <a:r>
              <a:rPr lang="en-US" dirty="0" err="1"/>
              <a:t>azt</a:t>
            </a:r>
            <a:r>
              <a:rPr lang="en-US" dirty="0"/>
              <a:t> </a:t>
            </a:r>
            <a:r>
              <a:rPr lang="en-US" dirty="0" err="1"/>
              <a:t>pedig</a:t>
            </a:r>
            <a:r>
              <a:rPr lang="en-US" dirty="0"/>
              <a:t> </a:t>
            </a:r>
            <a:r>
              <a:rPr lang="en-US" dirty="0" err="1"/>
              <a:t>úgy</a:t>
            </a:r>
            <a:r>
              <a:rPr lang="en-US" dirty="0"/>
              <a:t> </a:t>
            </a:r>
            <a:r>
              <a:rPr lang="en-US" dirty="0" err="1"/>
              <a:t>érjük</a:t>
            </a:r>
            <a:r>
              <a:rPr lang="en-US" dirty="0"/>
              <a:t> el, ha T,B,N </a:t>
            </a:r>
            <a:r>
              <a:rPr lang="en-US" dirty="0" err="1"/>
              <a:t>bázisba</a:t>
            </a:r>
            <a:r>
              <a:rPr lang="en-US" dirty="0"/>
              <a:t> </a:t>
            </a:r>
            <a:r>
              <a:rPr lang="en-US" dirty="0" err="1"/>
              <a:t>áttérünk</a:t>
            </a:r>
            <a:r>
              <a:rPr lang="en-US" dirty="0"/>
              <a:t>.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 err="1"/>
              <a:t>Itt</a:t>
            </a:r>
            <a:r>
              <a:rPr lang="en-US" dirty="0"/>
              <a:t> </a:t>
            </a:r>
            <a:r>
              <a:rPr lang="en-US" dirty="0" err="1"/>
              <a:t>fontos</a:t>
            </a:r>
            <a:r>
              <a:rPr lang="en-US" dirty="0"/>
              <a:t> </a:t>
            </a:r>
            <a:r>
              <a:rPr lang="en-US" dirty="0" err="1"/>
              <a:t>megjegyezni</a:t>
            </a:r>
            <a:r>
              <a:rPr lang="en-US" dirty="0"/>
              <a:t>, </a:t>
            </a:r>
            <a:r>
              <a:rPr lang="en-US" dirty="0" err="1"/>
              <a:t>hogy</a:t>
            </a:r>
            <a:r>
              <a:rPr lang="en-US" dirty="0"/>
              <a:t> </a:t>
            </a:r>
            <a:r>
              <a:rPr lang="en-US" dirty="0" err="1"/>
              <a:t>elegendő</a:t>
            </a:r>
            <a:r>
              <a:rPr lang="en-US" dirty="0"/>
              <a:t> </a:t>
            </a:r>
            <a:r>
              <a:rPr lang="en-US" dirty="0" err="1"/>
              <a:t>lenne</a:t>
            </a:r>
            <a:r>
              <a:rPr lang="en-US" dirty="0"/>
              <a:t> </a:t>
            </a:r>
            <a:r>
              <a:rPr lang="en-US" dirty="0" err="1"/>
              <a:t>átadni</a:t>
            </a:r>
            <a:r>
              <a:rPr lang="en-US" dirty="0"/>
              <a:t> a </a:t>
            </a:r>
            <a:r>
              <a:rPr lang="en-US" dirty="0" err="1"/>
              <a:t>tangenst</a:t>
            </a:r>
            <a:r>
              <a:rPr lang="en-US" dirty="0"/>
              <a:t> </a:t>
            </a:r>
            <a:r>
              <a:rPr lang="en-US" dirty="0" err="1"/>
              <a:t>vagy</a:t>
            </a:r>
            <a:r>
              <a:rPr lang="en-US" dirty="0"/>
              <a:t> a </a:t>
            </a:r>
            <a:r>
              <a:rPr lang="en-US" dirty="0" err="1"/>
              <a:t>binormálist</a:t>
            </a:r>
            <a:r>
              <a:rPr lang="en-US" dirty="0"/>
              <a:t>,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feltétlenül</a:t>
            </a:r>
            <a:r>
              <a:rPr lang="en-US" dirty="0"/>
              <a:t> </a:t>
            </a:r>
            <a:r>
              <a:rPr lang="en-US" dirty="0" err="1"/>
              <a:t>szükséges</a:t>
            </a:r>
            <a:r>
              <a:rPr lang="en-US" dirty="0"/>
              <a:t> </a:t>
            </a:r>
            <a:r>
              <a:rPr lang="en-US" dirty="0" err="1"/>
              <a:t>mindkettő</a:t>
            </a:r>
            <a:r>
              <a:rPr lang="en-US" dirty="0"/>
              <a:t>, </a:t>
            </a:r>
            <a:r>
              <a:rPr lang="en-US" dirty="0" err="1"/>
              <a:t>hiszen</a:t>
            </a:r>
            <a:r>
              <a:rPr lang="en-US" dirty="0"/>
              <a:t> a </a:t>
            </a:r>
            <a:r>
              <a:rPr lang="en-US" dirty="0" err="1"/>
              <a:t>harmadik</a:t>
            </a:r>
            <a:r>
              <a:rPr lang="en-US" dirty="0"/>
              <a:t> </a:t>
            </a:r>
            <a:r>
              <a:rPr lang="en-US" dirty="0" err="1"/>
              <a:t>vektor</a:t>
            </a:r>
            <a:r>
              <a:rPr lang="en-US" dirty="0"/>
              <a:t> </a:t>
            </a:r>
            <a:r>
              <a:rPr lang="en-US" dirty="0" err="1"/>
              <a:t>már</a:t>
            </a:r>
            <a:r>
              <a:rPr lang="en-US" dirty="0"/>
              <a:t> Gram-Schmidt </a:t>
            </a:r>
            <a:r>
              <a:rPr lang="en-US" dirty="0" err="1"/>
              <a:t>ortogonalizálással</a:t>
            </a:r>
            <a:r>
              <a:rPr lang="en-US" dirty="0"/>
              <a:t> </a:t>
            </a:r>
            <a:r>
              <a:rPr lang="en-US" dirty="0" err="1"/>
              <a:t>nagyon</a:t>
            </a:r>
            <a:r>
              <a:rPr lang="en-US" dirty="0"/>
              <a:t> </a:t>
            </a:r>
            <a:r>
              <a:rPr lang="en-US" dirty="0" err="1"/>
              <a:t>egyszer</a:t>
            </a:r>
            <a:r>
              <a:rPr lang="hu-HU" dirty="0"/>
              <a:t>ű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kiszámolható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CB54F-71BB-491D-A98F-DF04FDAAD72D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0170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Első</a:t>
            </a:r>
            <a:r>
              <a:rPr lang="en-US" dirty="0"/>
              <a:t> </a:t>
            </a:r>
            <a:r>
              <a:rPr lang="en-US" dirty="0" err="1"/>
              <a:t>lépésként</a:t>
            </a:r>
            <a:r>
              <a:rPr lang="en-US" dirty="0"/>
              <a:t> </a:t>
            </a:r>
            <a:r>
              <a:rPr lang="en-US" dirty="0" err="1"/>
              <a:t>mindent</a:t>
            </a:r>
            <a:r>
              <a:rPr lang="en-US" dirty="0"/>
              <a:t> </a:t>
            </a:r>
            <a:r>
              <a:rPr lang="en-US" dirty="0" err="1"/>
              <a:t>vektort</a:t>
            </a:r>
            <a:r>
              <a:rPr lang="en-US" dirty="0"/>
              <a:t> </a:t>
            </a:r>
            <a:r>
              <a:rPr lang="en-US" dirty="0" err="1"/>
              <a:t>előállítunk</a:t>
            </a:r>
            <a:r>
              <a:rPr lang="en-US" dirty="0"/>
              <a:t> </a:t>
            </a:r>
            <a:r>
              <a:rPr lang="en-US" dirty="0" err="1"/>
              <a:t>amire</a:t>
            </a:r>
            <a:r>
              <a:rPr lang="en-US" dirty="0"/>
              <a:t> </a:t>
            </a:r>
            <a:r>
              <a:rPr lang="en-US" dirty="0" err="1"/>
              <a:t>szükségünk</a:t>
            </a:r>
            <a:r>
              <a:rPr lang="en-US" dirty="0"/>
              <a:t> </a:t>
            </a:r>
            <a:r>
              <a:rPr lang="en-US" dirty="0" err="1"/>
              <a:t>lesz</a:t>
            </a:r>
            <a:r>
              <a:rPr lang="en-US" dirty="0"/>
              <a:t>, </a:t>
            </a:r>
            <a:r>
              <a:rPr lang="en-US" dirty="0" err="1"/>
              <a:t>ehhez</a:t>
            </a:r>
            <a:r>
              <a:rPr lang="en-US" dirty="0"/>
              <a:t> </a:t>
            </a:r>
            <a:r>
              <a:rPr lang="en-US" dirty="0" err="1"/>
              <a:t>viszont</a:t>
            </a:r>
            <a:r>
              <a:rPr lang="en-US" dirty="0"/>
              <a:t> </a:t>
            </a:r>
            <a:r>
              <a:rPr lang="en-US" dirty="0" err="1"/>
              <a:t>kell</a:t>
            </a:r>
            <a:r>
              <a:rPr lang="en-US" dirty="0"/>
              <a:t> a </a:t>
            </a:r>
            <a:r>
              <a:rPr lang="en-US" dirty="0" err="1"/>
              <a:t>világ</a:t>
            </a:r>
            <a:r>
              <a:rPr lang="en-US" dirty="0"/>
              <a:t> </a:t>
            </a:r>
            <a:r>
              <a:rPr lang="en-US" dirty="0" err="1"/>
              <a:t>koordinátája</a:t>
            </a:r>
            <a:r>
              <a:rPr lang="en-US" dirty="0"/>
              <a:t> </a:t>
            </a:r>
            <a:r>
              <a:rPr lang="en-US" dirty="0" err="1"/>
              <a:t>annak</a:t>
            </a:r>
            <a:r>
              <a:rPr lang="en-US" dirty="0"/>
              <a:t> a </a:t>
            </a:r>
            <a:r>
              <a:rPr lang="en-US" dirty="0" err="1"/>
              <a:t>pontnak</a:t>
            </a:r>
            <a:r>
              <a:rPr lang="en-US" dirty="0"/>
              <a:t>, </a:t>
            </a:r>
            <a:r>
              <a:rPr lang="en-US" dirty="0" err="1"/>
              <a:t>amelyet</a:t>
            </a:r>
            <a:r>
              <a:rPr lang="en-US" dirty="0"/>
              <a:t> </a:t>
            </a:r>
            <a:r>
              <a:rPr lang="en-US" dirty="0" err="1"/>
              <a:t>éppen</a:t>
            </a:r>
            <a:r>
              <a:rPr lang="en-US" dirty="0"/>
              <a:t> </a:t>
            </a:r>
            <a:r>
              <a:rPr lang="en-US" dirty="0" err="1"/>
              <a:t>számítunk</a:t>
            </a:r>
            <a:r>
              <a:rPr lang="en-US" dirty="0"/>
              <a:t>. A light </a:t>
            </a:r>
            <a:r>
              <a:rPr lang="en-US" dirty="0" err="1"/>
              <a:t>illetve</a:t>
            </a:r>
            <a:r>
              <a:rPr lang="en-US" dirty="0"/>
              <a:t> </a:t>
            </a:r>
            <a:r>
              <a:rPr lang="en-US" dirty="0" err="1"/>
              <a:t>viewdirt</a:t>
            </a:r>
            <a:r>
              <a:rPr lang="en-US" dirty="0"/>
              <a:t> </a:t>
            </a:r>
            <a:r>
              <a:rPr lang="en-US" dirty="0" err="1"/>
              <a:t>már</a:t>
            </a:r>
            <a:r>
              <a:rPr lang="en-US" dirty="0"/>
              <a:t> </a:t>
            </a:r>
            <a:r>
              <a:rPr lang="en-US" dirty="0" err="1"/>
              <a:t>láthattátok</a:t>
            </a:r>
            <a:r>
              <a:rPr lang="en-US" dirty="0"/>
              <a:t> </a:t>
            </a:r>
            <a:r>
              <a:rPr lang="en-US" dirty="0" err="1"/>
              <a:t>előző</a:t>
            </a:r>
            <a:r>
              <a:rPr lang="en-US" dirty="0"/>
              <a:t> </a:t>
            </a:r>
            <a:r>
              <a:rPr lang="en-US" dirty="0" err="1"/>
              <a:t>órákon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 err="1"/>
              <a:t>Majd</a:t>
            </a:r>
            <a:r>
              <a:rPr lang="en-US" dirty="0"/>
              <a:t> </a:t>
            </a:r>
            <a:r>
              <a:rPr lang="en-US" dirty="0" err="1"/>
              <a:t>át-transzformáljuk</a:t>
            </a:r>
            <a:r>
              <a:rPr lang="en-US" dirty="0"/>
              <a:t> a T,B,N </a:t>
            </a:r>
            <a:r>
              <a:rPr lang="en-US" dirty="0" err="1"/>
              <a:t>vektorokat</a:t>
            </a:r>
            <a:r>
              <a:rPr lang="en-US" dirty="0"/>
              <a:t> a </a:t>
            </a:r>
            <a:r>
              <a:rPr lang="en-US" dirty="0" err="1"/>
              <a:t>modell</a:t>
            </a:r>
            <a:r>
              <a:rPr lang="en-US" dirty="0"/>
              <a:t> </a:t>
            </a:r>
            <a:r>
              <a:rPr lang="en-US" dirty="0" err="1"/>
              <a:t>transzformáció</a:t>
            </a:r>
            <a:r>
              <a:rPr lang="en-US" dirty="0"/>
              <a:t> </a:t>
            </a:r>
            <a:r>
              <a:rPr lang="en-US" dirty="0" err="1"/>
              <a:t>szerint</a:t>
            </a:r>
            <a:r>
              <a:rPr lang="en-US" dirty="0"/>
              <a:t>. Az model </a:t>
            </a:r>
            <a:r>
              <a:rPr lang="en-US" dirty="0" err="1"/>
              <a:t>mátrix</a:t>
            </a:r>
            <a:r>
              <a:rPr lang="en-US" dirty="0"/>
              <a:t> </a:t>
            </a:r>
            <a:r>
              <a:rPr lang="en-US" dirty="0" err="1"/>
              <a:t>inverz</a:t>
            </a:r>
            <a:r>
              <a:rPr lang="en-US" dirty="0"/>
              <a:t>  </a:t>
            </a:r>
            <a:r>
              <a:rPr lang="en-US" dirty="0" err="1"/>
              <a:t>transzponáltja</a:t>
            </a:r>
            <a:r>
              <a:rPr lang="en-US" dirty="0"/>
              <a:t> </a:t>
            </a:r>
            <a:r>
              <a:rPr lang="en-US" dirty="0" err="1"/>
              <a:t>egyébként</a:t>
            </a:r>
            <a:r>
              <a:rPr lang="en-US" dirty="0"/>
              <a:t> </a:t>
            </a:r>
            <a:r>
              <a:rPr lang="en-US" dirty="0" err="1"/>
              <a:t>csak</a:t>
            </a:r>
            <a:r>
              <a:rPr lang="en-US" dirty="0"/>
              <a:t> </a:t>
            </a:r>
            <a:r>
              <a:rPr lang="en-US" dirty="0" err="1"/>
              <a:t>akkor</a:t>
            </a:r>
            <a:r>
              <a:rPr lang="en-US" dirty="0"/>
              <a:t> </a:t>
            </a:r>
            <a:r>
              <a:rPr lang="en-US" dirty="0" err="1"/>
              <a:t>kell</a:t>
            </a:r>
            <a:r>
              <a:rPr lang="en-US" dirty="0"/>
              <a:t> ha </a:t>
            </a:r>
            <a:r>
              <a:rPr lang="en-US" dirty="0" err="1"/>
              <a:t>nem</a:t>
            </a:r>
            <a:r>
              <a:rPr lang="en-US" dirty="0"/>
              <a:t> uniform </a:t>
            </a:r>
            <a:r>
              <a:rPr lang="en-US" dirty="0" err="1"/>
              <a:t>skálázás</a:t>
            </a:r>
            <a:r>
              <a:rPr lang="en-US" dirty="0"/>
              <a:t> is van, </a:t>
            </a:r>
            <a:r>
              <a:rPr lang="en-US" dirty="0" err="1"/>
              <a:t>tehát</a:t>
            </a:r>
            <a:r>
              <a:rPr lang="en-US" dirty="0"/>
              <a:t> ha </a:t>
            </a:r>
            <a:r>
              <a:rPr lang="en-US" dirty="0" err="1"/>
              <a:t>lenne</a:t>
            </a:r>
            <a:r>
              <a:rPr lang="en-US" dirty="0"/>
              <a:t> </a:t>
            </a:r>
            <a:r>
              <a:rPr lang="en-US" dirty="0" err="1"/>
              <a:t>egy</a:t>
            </a:r>
            <a:r>
              <a:rPr lang="en-US" dirty="0"/>
              <a:t> </a:t>
            </a:r>
            <a:r>
              <a:rPr lang="en-US" dirty="0" err="1"/>
              <a:t>nyírás</a:t>
            </a:r>
            <a:r>
              <a:rPr lang="en-US" dirty="0"/>
              <a:t> </a:t>
            </a:r>
            <a:r>
              <a:rPr lang="en-US" dirty="0" err="1"/>
              <a:t>szer</a:t>
            </a:r>
            <a:r>
              <a:rPr lang="hu-HU" dirty="0"/>
              <a:t>ű</a:t>
            </a:r>
            <a:r>
              <a:rPr lang="en-US" dirty="0"/>
              <a:t> m</a:t>
            </a:r>
            <a:r>
              <a:rPr lang="hu-HU" dirty="0"/>
              <a:t>ű</a:t>
            </a:r>
            <a:r>
              <a:rPr lang="en-US" dirty="0" err="1"/>
              <a:t>velet</a:t>
            </a:r>
            <a:r>
              <a:rPr lang="en-US" dirty="0"/>
              <a:t>. De </a:t>
            </a:r>
            <a:r>
              <a:rPr lang="en-US" dirty="0" err="1"/>
              <a:t>biztosra</a:t>
            </a:r>
            <a:r>
              <a:rPr lang="en-US" dirty="0"/>
              <a:t> </a:t>
            </a:r>
            <a:r>
              <a:rPr lang="en-US" dirty="0" err="1"/>
              <a:t>megyünk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 err="1"/>
              <a:t>Itt</a:t>
            </a:r>
            <a:r>
              <a:rPr lang="en-US" dirty="0"/>
              <a:t> </a:t>
            </a:r>
            <a:r>
              <a:rPr lang="en-US" dirty="0" err="1"/>
              <a:t>minden</a:t>
            </a:r>
            <a:r>
              <a:rPr lang="en-US" dirty="0"/>
              <a:t> </a:t>
            </a:r>
            <a:r>
              <a:rPr lang="en-US" dirty="0" err="1"/>
              <a:t>szükséges</a:t>
            </a:r>
            <a:r>
              <a:rPr lang="en-US" dirty="0"/>
              <a:t> </a:t>
            </a:r>
            <a:r>
              <a:rPr lang="en-US" dirty="0" err="1"/>
              <a:t>vektor</a:t>
            </a:r>
            <a:r>
              <a:rPr lang="en-US" dirty="0"/>
              <a:t> </a:t>
            </a:r>
            <a:r>
              <a:rPr lang="en-US" dirty="0" err="1"/>
              <a:t>előállt</a:t>
            </a:r>
            <a:r>
              <a:rPr lang="en-US" dirty="0"/>
              <a:t>, </a:t>
            </a:r>
            <a:r>
              <a:rPr lang="en-US" dirty="0" err="1"/>
              <a:t>már</a:t>
            </a:r>
            <a:r>
              <a:rPr lang="en-US" dirty="0"/>
              <a:t> </a:t>
            </a:r>
            <a:r>
              <a:rPr lang="en-US" dirty="0" err="1"/>
              <a:t>csak</a:t>
            </a:r>
            <a:r>
              <a:rPr lang="en-US" dirty="0"/>
              <a:t> </a:t>
            </a:r>
            <a:r>
              <a:rPr lang="en-US" dirty="0" err="1"/>
              <a:t>használnunk</a:t>
            </a:r>
            <a:r>
              <a:rPr lang="en-US" dirty="0"/>
              <a:t> </a:t>
            </a:r>
            <a:r>
              <a:rPr lang="en-US" dirty="0" err="1"/>
              <a:t>kell</a:t>
            </a:r>
            <a:r>
              <a:rPr lang="en-US" dirty="0"/>
              <a:t> </a:t>
            </a:r>
            <a:r>
              <a:rPr lang="en-US" dirty="0" err="1"/>
              <a:t>azokat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CB54F-71BB-491D-A98F-DF04FDAAD72D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58552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CB54F-71BB-491D-A98F-DF04FDAAD72D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95023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Innentől</a:t>
            </a:r>
            <a:r>
              <a:rPr lang="en-US" dirty="0"/>
              <a:t> </a:t>
            </a:r>
            <a:r>
              <a:rPr lang="en-US" dirty="0" err="1"/>
              <a:t>eléggé</a:t>
            </a:r>
            <a:r>
              <a:rPr lang="en-US" dirty="0"/>
              <a:t> </a:t>
            </a:r>
            <a:r>
              <a:rPr lang="en-US" dirty="0" err="1"/>
              <a:t>könny</a:t>
            </a:r>
            <a:r>
              <a:rPr lang="hu-HU" dirty="0"/>
              <a:t>ű</a:t>
            </a:r>
            <a:r>
              <a:rPr lang="en-US" dirty="0"/>
              <a:t> </a:t>
            </a:r>
            <a:r>
              <a:rPr lang="en-US" dirty="0" err="1"/>
              <a:t>dolgunk</a:t>
            </a:r>
            <a:r>
              <a:rPr lang="en-US" dirty="0"/>
              <a:t> </a:t>
            </a:r>
            <a:r>
              <a:rPr lang="en-US" dirty="0" err="1"/>
              <a:t>lesz</a:t>
            </a:r>
            <a:r>
              <a:rPr lang="en-US" dirty="0"/>
              <a:t>, </a:t>
            </a:r>
            <a:r>
              <a:rPr lang="en-US" dirty="0" err="1"/>
              <a:t>hiszen</a:t>
            </a:r>
            <a:r>
              <a:rPr lang="en-US" dirty="0"/>
              <a:t> </a:t>
            </a:r>
            <a:r>
              <a:rPr lang="en-US" dirty="0" err="1"/>
              <a:t>csak</a:t>
            </a:r>
            <a:r>
              <a:rPr lang="en-US" dirty="0"/>
              <a:t> </a:t>
            </a:r>
            <a:r>
              <a:rPr lang="en-US" dirty="0" err="1"/>
              <a:t>mindent</a:t>
            </a:r>
            <a:r>
              <a:rPr lang="en-US" dirty="0"/>
              <a:t> </a:t>
            </a:r>
            <a:r>
              <a:rPr lang="en-US" dirty="0" err="1"/>
              <a:t>összeszorozgatunk</a:t>
            </a:r>
            <a:r>
              <a:rPr lang="en-US" dirty="0"/>
              <a:t> </a:t>
            </a:r>
            <a:r>
              <a:rPr lang="en-US" dirty="0" err="1"/>
              <a:t>és</a:t>
            </a:r>
            <a:r>
              <a:rPr lang="en-US" dirty="0"/>
              <a:t> </a:t>
            </a:r>
            <a:r>
              <a:rPr lang="en-US" dirty="0" err="1"/>
              <a:t>átküldjük</a:t>
            </a:r>
            <a:r>
              <a:rPr lang="en-US" dirty="0"/>
              <a:t> a pixel </a:t>
            </a:r>
            <a:r>
              <a:rPr lang="en-US" dirty="0" err="1"/>
              <a:t>shadernek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 err="1"/>
              <a:t>Itt</a:t>
            </a:r>
            <a:r>
              <a:rPr lang="en-US" dirty="0"/>
              <a:t> </a:t>
            </a:r>
            <a:r>
              <a:rPr lang="en-US" dirty="0" err="1"/>
              <a:t>történik</a:t>
            </a:r>
            <a:r>
              <a:rPr lang="en-US" dirty="0"/>
              <a:t> meg a </a:t>
            </a:r>
            <a:r>
              <a:rPr lang="en-US" dirty="0" err="1"/>
              <a:t>fényirány</a:t>
            </a:r>
            <a:r>
              <a:rPr lang="en-US" dirty="0"/>
              <a:t> </a:t>
            </a:r>
            <a:r>
              <a:rPr lang="en-US" dirty="0" err="1"/>
              <a:t>textúra</a:t>
            </a:r>
            <a:r>
              <a:rPr lang="en-US" dirty="0"/>
              <a:t> </a:t>
            </a:r>
            <a:r>
              <a:rPr lang="en-US" dirty="0" err="1"/>
              <a:t>térbe</a:t>
            </a:r>
            <a:r>
              <a:rPr lang="en-US" dirty="0"/>
              <a:t> </a:t>
            </a:r>
            <a:r>
              <a:rPr lang="en-US" dirty="0" err="1"/>
              <a:t>való</a:t>
            </a:r>
            <a:r>
              <a:rPr lang="en-US" dirty="0"/>
              <a:t> </a:t>
            </a:r>
            <a:r>
              <a:rPr lang="en-US" dirty="0" err="1"/>
              <a:t>áttranszformálása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CB54F-71BB-491D-A98F-DF04FDAAD72D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64478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/>
              <a:t>Megfigyelhető</a:t>
            </a:r>
            <a:r>
              <a:rPr lang="en-US" dirty="0"/>
              <a:t>, </a:t>
            </a:r>
            <a:r>
              <a:rPr lang="en-US" dirty="0" err="1"/>
              <a:t>hogy</a:t>
            </a:r>
            <a:r>
              <a:rPr lang="en-US" dirty="0"/>
              <a:t> </a:t>
            </a:r>
            <a:r>
              <a:rPr lang="en-US" dirty="0" err="1"/>
              <a:t>bár</a:t>
            </a:r>
            <a:r>
              <a:rPr lang="en-US" dirty="0"/>
              <a:t> a root </a:t>
            </a:r>
            <a:r>
              <a:rPr lang="en-US" dirty="0" err="1"/>
              <a:t>signaturebe</a:t>
            </a:r>
            <a:r>
              <a:rPr lang="en-US" dirty="0"/>
              <a:t> </a:t>
            </a:r>
            <a:r>
              <a:rPr lang="en-US" dirty="0" err="1"/>
              <a:t>azt</a:t>
            </a:r>
            <a:r>
              <a:rPr lang="en-US" dirty="0"/>
              <a:t> </a:t>
            </a:r>
            <a:r>
              <a:rPr lang="en-US" dirty="0" err="1"/>
              <a:t>tettük</a:t>
            </a:r>
            <a:r>
              <a:rPr lang="en-US" dirty="0"/>
              <a:t>, </a:t>
            </a:r>
            <a:r>
              <a:rPr lang="en-US" dirty="0" err="1"/>
              <a:t>hogy</a:t>
            </a:r>
            <a:r>
              <a:rPr lang="en-US" dirty="0"/>
              <a:t>:</a:t>
            </a:r>
          </a:p>
          <a:p>
            <a:endParaRPr lang="en-US" dirty="0"/>
          </a:p>
          <a:p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DescriptorTable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(SRV(t0,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numDescriptors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=3))</a:t>
            </a:r>
          </a:p>
          <a:p>
            <a:endParaRPr lang="fr-FR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fr-FR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Megjegyzés</a:t>
            </a:r>
            <a:r>
              <a:rPr lang="fr-FR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ha van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env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textúrád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akkor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uncommenteld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megfelelő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sort</a:t>
            </a:r>
          </a:p>
          <a:p>
            <a:endParaRPr lang="fr-FR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Mégis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név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szerint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tettük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 t0, t1, t2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shader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regiszterekbe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diffuseTex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normalTex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és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bumpTex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textúrákat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Ez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azért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van,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mert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tömb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bár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 t0-ba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kerül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de 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“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átfolyik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” a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többi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regiszterbe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Ehhez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kapcsolódó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kitérő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</a:t>
            </a:r>
          </a:p>
          <a:p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Ez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azért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nagyon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fontos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mert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ha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majd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csinálsz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változó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méret</a:t>
            </a:r>
            <a:r>
              <a:rPr lang="hu-HU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ű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input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tömböt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akkor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erre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kifejezetten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figyelned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kell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hogy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vagy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legutolsó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regiszterbe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tedd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vagy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ha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több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változó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méret</a:t>
            </a:r>
            <a:r>
              <a:rPr lang="hu-HU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ű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tömböt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szeretnél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feltölteni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akkor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külön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regiszter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space-be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kellene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tenned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Tehát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ez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pl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nem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működne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ha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azt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írnánk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hogy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</a:t>
            </a:r>
          </a:p>
          <a:p>
            <a:r>
              <a:rPr lang="hu-HU" dirty="0"/>
              <a:t>Texture2D </a:t>
            </a:r>
            <a:r>
              <a:rPr lang="hu-HU" dirty="0" err="1"/>
              <a:t>diffuseTex</a:t>
            </a:r>
            <a:r>
              <a:rPr lang="hu-HU" dirty="0"/>
              <a:t> : </a:t>
            </a:r>
            <a:r>
              <a:rPr lang="hu-HU" dirty="0" err="1"/>
              <a:t>register</a:t>
            </a:r>
            <a:r>
              <a:rPr lang="hu-HU" dirty="0"/>
              <a:t>(t0);</a:t>
            </a:r>
          </a:p>
          <a:p>
            <a:r>
              <a:rPr lang="hu-HU" dirty="0"/>
              <a:t>Texture2D </a:t>
            </a:r>
            <a:r>
              <a:rPr lang="hu-HU" dirty="0" err="1"/>
              <a:t>normalTex</a:t>
            </a:r>
            <a:r>
              <a:rPr lang="hu-HU" dirty="0"/>
              <a:t> : </a:t>
            </a:r>
            <a:r>
              <a:rPr lang="hu-HU" dirty="0" err="1"/>
              <a:t>register</a:t>
            </a:r>
            <a:r>
              <a:rPr lang="hu-HU" dirty="0"/>
              <a:t>(t1</a:t>
            </a:r>
            <a:r>
              <a:rPr lang="en-US" dirty="0"/>
              <a:t>, space1</a:t>
            </a:r>
            <a:r>
              <a:rPr lang="hu-HU" dirty="0"/>
              <a:t>);</a:t>
            </a:r>
          </a:p>
          <a:p>
            <a:r>
              <a:rPr lang="hu-HU" dirty="0"/>
              <a:t>Texture2D </a:t>
            </a:r>
            <a:r>
              <a:rPr lang="hu-HU" dirty="0" err="1"/>
              <a:t>bumpTex</a:t>
            </a:r>
            <a:r>
              <a:rPr lang="hu-HU" dirty="0"/>
              <a:t> : </a:t>
            </a:r>
            <a:r>
              <a:rPr lang="hu-HU" dirty="0" err="1"/>
              <a:t>register</a:t>
            </a:r>
            <a:r>
              <a:rPr lang="hu-HU" dirty="0"/>
              <a:t>(t2</a:t>
            </a:r>
            <a:r>
              <a:rPr lang="en-US" dirty="0"/>
              <a:t>, space1</a:t>
            </a:r>
            <a:r>
              <a:rPr lang="hu-HU" dirty="0"/>
              <a:t>);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Mert</a:t>
            </a:r>
            <a:r>
              <a:rPr lang="en-US" dirty="0"/>
              <a:t> </a:t>
            </a:r>
            <a:r>
              <a:rPr lang="en-US" dirty="0" err="1"/>
              <a:t>ilyenkor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kötünk</a:t>
            </a:r>
            <a:r>
              <a:rPr lang="en-US" dirty="0"/>
              <a:t> </a:t>
            </a:r>
            <a:r>
              <a:rPr lang="en-US" dirty="0" err="1"/>
              <a:t>semmit</a:t>
            </a:r>
            <a:r>
              <a:rPr lang="en-US" dirty="0"/>
              <a:t> a space1 </a:t>
            </a:r>
            <a:r>
              <a:rPr lang="en-US" dirty="0" err="1"/>
              <a:t>regisztertérbe</a:t>
            </a:r>
            <a:r>
              <a:rPr lang="en-US" dirty="0"/>
              <a:t> a root signature </a:t>
            </a:r>
            <a:r>
              <a:rPr lang="en-US" dirty="0" err="1"/>
              <a:t>szerint</a:t>
            </a:r>
            <a:r>
              <a:rPr lang="en-US" dirty="0"/>
              <a:t>, </a:t>
            </a:r>
            <a:r>
              <a:rPr lang="en-US" dirty="0" err="1"/>
              <a:t>csak</a:t>
            </a:r>
            <a:r>
              <a:rPr lang="en-US" dirty="0"/>
              <a:t> a space0-ba. </a:t>
            </a:r>
            <a:r>
              <a:rPr lang="en-US" dirty="0" err="1"/>
              <a:t>Ugyanis</a:t>
            </a:r>
            <a:r>
              <a:rPr lang="en-US" dirty="0"/>
              <a:t> ha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specifikáljuk</a:t>
            </a:r>
            <a:r>
              <a:rPr lang="en-US" dirty="0"/>
              <a:t> a register space-t </a:t>
            </a:r>
            <a:r>
              <a:rPr lang="en-US" dirty="0" err="1"/>
              <a:t>akkor</a:t>
            </a:r>
            <a:r>
              <a:rPr lang="en-US" dirty="0"/>
              <a:t> default 0, mint </a:t>
            </a:r>
            <a:r>
              <a:rPr lang="en-US" dirty="0" err="1"/>
              <a:t>általában</a:t>
            </a:r>
            <a:r>
              <a:rPr lang="en-US" dirty="0"/>
              <a:t> </a:t>
            </a:r>
            <a:r>
              <a:rPr lang="en-US" dirty="0" err="1"/>
              <a:t>mindenhol</a:t>
            </a:r>
            <a:r>
              <a:rPr lang="en-US" dirty="0"/>
              <a:t>.</a:t>
            </a:r>
            <a:endParaRPr lang="hu-H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CB54F-71BB-491D-A98F-DF04FDAAD72D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67232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Itt</a:t>
            </a:r>
            <a:r>
              <a:rPr lang="en-US" dirty="0"/>
              <a:t> </a:t>
            </a:r>
            <a:r>
              <a:rPr lang="en-US" dirty="0" err="1"/>
              <a:t>ami</a:t>
            </a:r>
            <a:r>
              <a:rPr lang="en-US" dirty="0"/>
              <a:t> </a:t>
            </a:r>
            <a:r>
              <a:rPr lang="en-US" dirty="0" err="1"/>
              <a:t>fontos</a:t>
            </a:r>
            <a:r>
              <a:rPr lang="en-US" dirty="0"/>
              <a:t>, </a:t>
            </a:r>
            <a:r>
              <a:rPr lang="en-US" dirty="0" err="1"/>
              <a:t>hogy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dirty="0" err="1"/>
              <a:t>egzakt</a:t>
            </a:r>
            <a:r>
              <a:rPr lang="en-US" dirty="0"/>
              <a:t> </a:t>
            </a:r>
            <a:r>
              <a:rPr lang="en-US" dirty="0" err="1"/>
              <a:t>normálvektor</a:t>
            </a:r>
            <a:r>
              <a:rPr lang="en-US" dirty="0"/>
              <a:t> </a:t>
            </a:r>
            <a:r>
              <a:rPr lang="en-US" dirty="0" err="1"/>
              <a:t>használjuk</a:t>
            </a:r>
            <a:r>
              <a:rPr lang="en-US" dirty="0"/>
              <a:t> </a:t>
            </a:r>
            <a:r>
              <a:rPr lang="en-US" dirty="0" err="1"/>
              <a:t>majd</a:t>
            </a:r>
            <a:r>
              <a:rPr lang="en-US" dirty="0"/>
              <a:t>, </a:t>
            </a:r>
            <a:r>
              <a:rPr lang="en-US" dirty="0" err="1"/>
              <a:t>hanem</a:t>
            </a:r>
            <a:r>
              <a:rPr lang="en-US" dirty="0"/>
              <a:t> a </a:t>
            </a:r>
            <a:r>
              <a:rPr lang="en-US" dirty="0" err="1"/>
              <a:t>normál</a:t>
            </a:r>
            <a:r>
              <a:rPr lang="en-US" dirty="0"/>
              <a:t> </a:t>
            </a:r>
            <a:r>
              <a:rPr lang="en-US" dirty="0" err="1"/>
              <a:t>textúránkból</a:t>
            </a:r>
            <a:r>
              <a:rPr lang="en-US" dirty="0"/>
              <a:t> [0,1] </a:t>
            </a:r>
            <a:r>
              <a:rPr lang="en-US" dirty="0" err="1"/>
              <a:t>térből</a:t>
            </a:r>
            <a:r>
              <a:rPr lang="en-US" dirty="0"/>
              <a:t> </a:t>
            </a:r>
            <a:r>
              <a:rPr lang="en-US" dirty="0" err="1"/>
              <a:t>áttesszük</a:t>
            </a:r>
            <a:r>
              <a:rPr lang="en-US" dirty="0"/>
              <a:t> [-1,1] </a:t>
            </a:r>
            <a:r>
              <a:rPr lang="en-US" dirty="0" err="1"/>
              <a:t>térbe</a:t>
            </a:r>
            <a:r>
              <a:rPr lang="en-US" dirty="0"/>
              <a:t> </a:t>
            </a:r>
            <a:r>
              <a:rPr lang="en-US" dirty="0" err="1"/>
              <a:t>azzal</a:t>
            </a:r>
            <a:r>
              <a:rPr lang="en-US" dirty="0"/>
              <a:t>. </a:t>
            </a:r>
            <a:r>
              <a:rPr lang="en-US" dirty="0" err="1"/>
              <a:t>Ezt</a:t>
            </a:r>
            <a:r>
              <a:rPr lang="en-US" dirty="0"/>
              <a:t> </a:t>
            </a:r>
            <a:r>
              <a:rPr lang="en-US" dirty="0" err="1"/>
              <a:t>talán</a:t>
            </a:r>
            <a:r>
              <a:rPr lang="en-US" dirty="0"/>
              <a:t> </a:t>
            </a:r>
            <a:r>
              <a:rPr lang="en-US" dirty="0" err="1"/>
              <a:t>könnyebb</a:t>
            </a:r>
            <a:r>
              <a:rPr lang="en-US" dirty="0"/>
              <a:t> </a:t>
            </a:r>
            <a:r>
              <a:rPr lang="en-US" dirty="0" err="1"/>
              <a:t>úgy</a:t>
            </a:r>
            <a:r>
              <a:rPr lang="en-US" dirty="0"/>
              <a:t> </a:t>
            </a:r>
            <a:r>
              <a:rPr lang="en-US" dirty="0" err="1"/>
              <a:t>megérteni</a:t>
            </a:r>
            <a:r>
              <a:rPr lang="en-US" dirty="0"/>
              <a:t>, </a:t>
            </a:r>
            <a:r>
              <a:rPr lang="en-US" dirty="0" err="1"/>
              <a:t>hogy</a:t>
            </a:r>
            <a:r>
              <a:rPr lang="en-US" dirty="0"/>
              <a:t> </a:t>
            </a:r>
            <a:r>
              <a:rPr lang="en-US" dirty="0" err="1"/>
              <a:t>amikor</a:t>
            </a:r>
            <a:r>
              <a:rPr lang="en-US" dirty="0"/>
              <a:t> </a:t>
            </a:r>
            <a:r>
              <a:rPr lang="en-US" dirty="0" err="1"/>
              <a:t>készíti</a:t>
            </a:r>
            <a:r>
              <a:rPr lang="en-US" dirty="0"/>
              <a:t> a m</a:t>
            </a:r>
            <a:r>
              <a:rPr lang="hu-HU" dirty="0"/>
              <a:t>ű</a:t>
            </a:r>
            <a:r>
              <a:rPr lang="en-US" dirty="0" err="1"/>
              <a:t>vészünk</a:t>
            </a:r>
            <a:r>
              <a:rPr lang="en-US" dirty="0"/>
              <a:t> a </a:t>
            </a:r>
            <a:r>
              <a:rPr lang="en-US" dirty="0" err="1"/>
              <a:t>normáltextúrát</a:t>
            </a:r>
            <a:r>
              <a:rPr lang="en-US" dirty="0"/>
              <a:t>, </a:t>
            </a:r>
            <a:r>
              <a:rPr lang="en-US" dirty="0" err="1"/>
              <a:t>akkor</a:t>
            </a:r>
            <a:r>
              <a:rPr lang="en-US" dirty="0"/>
              <a:t> </a:t>
            </a:r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dirty="0" err="1"/>
              <a:t>eljárás</a:t>
            </a:r>
            <a:r>
              <a:rPr lang="en-US" dirty="0"/>
              <a:t>, </a:t>
            </a:r>
            <a:r>
              <a:rPr lang="en-US" dirty="0" err="1"/>
              <a:t>hogy</a:t>
            </a:r>
            <a:r>
              <a:rPr lang="en-US" dirty="0"/>
              <a:t> a </a:t>
            </a:r>
            <a:r>
              <a:rPr lang="en-US" dirty="0" err="1"/>
              <a:t>negatív</a:t>
            </a:r>
            <a:r>
              <a:rPr lang="en-US" dirty="0"/>
              <a:t> </a:t>
            </a:r>
            <a:r>
              <a:rPr lang="en-US" dirty="0" err="1"/>
              <a:t>értékeket</a:t>
            </a:r>
            <a:r>
              <a:rPr lang="en-US" dirty="0"/>
              <a:t> , </a:t>
            </a:r>
            <a:r>
              <a:rPr lang="en-US" dirty="0" err="1"/>
              <a:t>amik</a:t>
            </a:r>
            <a:r>
              <a:rPr lang="en-US" dirty="0"/>
              <a:t> </a:t>
            </a:r>
            <a:r>
              <a:rPr lang="en-US" dirty="0" err="1"/>
              <a:t>teljesen</a:t>
            </a:r>
            <a:r>
              <a:rPr lang="en-US" dirty="0"/>
              <a:t> </a:t>
            </a:r>
            <a:r>
              <a:rPr lang="en-US" dirty="0" err="1"/>
              <a:t>értelmesek</a:t>
            </a:r>
            <a:r>
              <a:rPr lang="en-US" dirty="0"/>
              <a:t> </a:t>
            </a:r>
            <a:r>
              <a:rPr lang="en-US" dirty="0" err="1"/>
              <a:t>vektorok</a:t>
            </a:r>
            <a:r>
              <a:rPr lang="en-US" dirty="0"/>
              <a:t> </a:t>
            </a:r>
            <a:r>
              <a:rPr lang="en-US" dirty="0" err="1"/>
              <a:t>esetén</a:t>
            </a:r>
            <a:r>
              <a:rPr lang="en-US" dirty="0"/>
              <a:t>, </a:t>
            </a:r>
            <a:r>
              <a:rPr lang="en-US" dirty="0" err="1"/>
              <a:t>át</a:t>
            </a:r>
            <a:r>
              <a:rPr lang="en-US" dirty="0"/>
              <a:t> </a:t>
            </a:r>
            <a:r>
              <a:rPr lang="en-US" dirty="0" err="1"/>
              <a:t>kell</a:t>
            </a:r>
            <a:r>
              <a:rPr lang="en-US" dirty="0"/>
              <a:t> </a:t>
            </a:r>
            <a:r>
              <a:rPr lang="en-US" dirty="0" err="1"/>
              <a:t>úgy</a:t>
            </a:r>
            <a:r>
              <a:rPr lang="en-US" dirty="0"/>
              <a:t> </a:t>
            </a:r>
            <a:r>
              <a:rPr lang="en-US" dirty="0" err="1"/>
              <a:t>transzformálni</a:t>
            </a:r>
            <a:r>
              <a:rPr lang="en-US" dirty="0"/>
              <a:t>, </a:t>
            </a:r>
            <a:r>
              <a:rPr lang="en-US" dirty="0" err="1"/>
              <a:t>hogy</a:t>
            </a:r>
            <a:r>
              <a:rPr lang="en-US" dirty="0"/>
              <a:t> </a:t>
            </a:r>
            <a:r>
              <a:rPr lang="en-US" dirty="0" err="1"/>
              <a:t>az</a:t>
            </a:r>
            <a:r>
              <a:rPr lang="en-US" dirty="0"/>
              <a:t> RGB </a:t>
            </a:r>
            <a:r>
              <a:rPr lang="en-US" dirty="0" err="1"/>
              <a:t>értékekként</a:t>
            </a:r>
            <a:r>
              <a:rPr lang="en-US" dirty="0"/>
              <a:t> is </a:t>
            </a:r>
            <a:r>
              <a:rPr lang="en-US" dirty="0" err="1"/>
              <a:t>értelmesek</a:t>
            </a:r>
            <a:r>
              <a:rPr lang="en-US" dirty="0"/>
              <a:t> </a:t>
            </a:r>
            <a:r>
              <a:rPr lang="en-US" dirty="0" err="1"/>
              <a:t>legyenek</a:t>
            </a:r>
            <a:r>
              <a:rPr lang="en-US" dirty="0"/>
              <a:t>. </a:t>
            </a:r>
            <a:r>
              <a:rPr lang="en-US" dirty="0" err="1"/>
              <a:t>Tehát</a:t>
            </a:r>
            <a:r>
              <a:rPr lang="en-US" dirty="0"/>
              <a:t> a [-1,1] </a:t>
            </a:r>
            <a:r>
              <a:rPr lang="en-US" dirty="0" err="1"/>
              <a:t>értékeket</a:t>
            </a:r>
            <a:r>
              <a:rPr lang="en-US" dirty="0"/>
              <a:t> le </a:t>
            </a:r>
            <a:r>
              <a:rPr lang="en-US" dirty="0" err="1"/>
              <a:t>kell</a:t>
            </a:r>
            <a:r>
              <a:rPr lang="en-US" dirty="0"/>
              <a:t> </a:t>
            </a:r>
            <a:r>
              <a:rPr lang="en-US" dirty="0" err="1"/>
              <a:t>skálázni</a:t>
            </a:r>
            <a:r>
              <a:rPr lang="en-US" dirty="0"/>
              <a:t> [0,1]-</a:t>
            </a:r>
            <a:r>
              <a:rPr lang="en-US" dirty="0" err="1"/>
              <a:t>ig</a:t>
            </a:r>
            <a:r>
              <a:rPr lang="en-US" dirty="0"/>
              <a:t>. </a:t>
            </a:r>
            <a:r>
              <a:rPr lang="en-US" dirty="0" err="1"/>
              <a:t>Ezt</a:t>
            </a:r>
            <a:r>
              <a:rPr lang="en-US" dirty="0"/>
              <a:t> </a:t>
            </a:r>
            <a:r>
              <a:rPr lang="en-US" dirty="0" err="1"/>
              <a:t>úgy</a:t>
            </a:r>
            <a:r>
              <a:rPr lang="en-US" dirty="0"/>
              <a:t> </a:t>
            </a:r>
            <a:r>
              <a:rPr lang="en-US" dirty="0" err="1"/>
              <a:t>szokták</a:t>
            </a:r>
            <a:r>
              <a:rPr lang="en-US" dirty="0"/>
              <a:t>, </a:t>
            </a:r>
            <a:r>
              <a:rPr lang="en-US" dirty="0" err="1"/>
              <a:t>hogy</a:t>
            </a:r>
            <a:r>
              <a:rPr lang="en-US" dirty="0"/>
              <a:t> 0.5 * normal + 0.5 </a:t>
            </a:r>
            <a:r>
              <a:rPr lang="en-US" dirty="0" err="1"/>
              <a:t>és</a:t>
            </a:r>
            <a:r>
              <a:rPr lang="en-US" dirty="0"/>
              <a:t> </a:t>
            </a:r>
            <a:r>
              <a:rPr lang="en-US" dirty="0" err="1"/>
              <a:t>kész</a:t>
            </a:r>
            <a:r>
              <a:rPr lang="en-US" dirty="0"/>
              <a:t>. </a:t>
            </a:r>
            <a:r>
              <a:rPr lang="en-US" dirty="0" err="1"/>
              <a:t>Ezt</a:t>
            </a:r>
            <a:r>
              <a:rPr lang="en-US" dirty="0"/>
              <a:t> </a:t>
            </a:r>
            <a:r>
              <a:rPr lang="en-US" dirty="0" err="1"/>
              <a:t>visszafele</a:t>
            </a:r>
            <a:r>
              <a:rPr lang="en-US" dirty="0"/>
              <a:t>: 2.0 * normal – 1.0, </a:t>
            </a:r>
            <a:r>
              <a:rPr lang="en-US" dirty="0" err="1"/>
              <a:t>vagy</a:t>
            </a:r>
            <a:r>
              <a:rPr lang="en-US" dirty="0"/>
              <a:t> ha </a:t>
            </a:r>
            <a:r>
              <a:rPr lang="en-US" dirty="0" err="1"/>
              <a:t>leosztunk</a:t>
            </a:r>
            <a:r>
              <a:rPr lang="en-US" dirty="0"/>
              <a:t> </a:t>
            </a:r>
            <a:r>
              <a:rPr lang="en-US" dirty="0" err="1"/>
              <a:t>kettővel</a:t>
            </a:r>
            <a:r>
              <a:rPr lang="en-US" dirty="0"/>
              <a:t> </a:t>
            </a:r>
            <a:r>
              <a:rPr lang="en-US" dirty="0" err="1"/>
              <a:t>akkor</a:t>
            </a:r>
            <a:r>
              <a:rPr lang="en-US" dirty="0"/>
              <a:t>: normal -0.5, </a:t>
            </a:r>
            <a:r>
              <a:rPr lang="en-US" dirty="0" err="1"/>
              <a:t>innentől</a:t>
            </a:r>
            <a:r>
              <a:rPr lang="en-US" dirty="0"/>
              <a:t> </a:t>
            </a:r>
            <a:r>
              <a:rPr lang="en-US" dirty="0" err="1"/>
              <a:t>már</a:t>
            </a:r>
            <a:r>
              <a:rPr lang="en-US" dirty="0"/>
              <a:t> </a:t>
            </a:r>
            <a:r>
              <a:rPr lang="en-US" dirty="0" err="1"/>
              <a:t>csak</a:t>
            </a:r>
            <a:r>
              <a:rPr lang="en-US" dirty="0"/>
              <a:t> </a:t>
            </a:r>
            <a:r>
              <a:rPr lang="en-US" dirty="0" err="1"/>
              <a:t>arra</a:t>
            </a:r>
            <a:r>
              <a:rPr lang="en-US" dirty="0"/>
              <a:t> </a:t>
            </a:r>
            <a:r>
              <a:rPr lang="en-US" dirty="0" err="1"/>
              <a:t>kell</a:t>
            </a:r>
            <a:r>
              <a:rPr lang="en-US" dirty="0"/>
              <a:t> </a:t>
            </a:r>
            <a:r>
              <a:rPr lang="en-US" dirty="0" err="1"/>
              <a:t>figyelni</a:t>
            </a:r>
            <a:r>
              <a:rPr lang="en-US" dirty="0"/>
              <a:t>, </a:t>
            </a:r>
            <a:r>
              <a:rPr lang="en-US" dirty="0" err="1"/>
              <a:t>hogy</a:t>
            </a:r>
            <a:r>
              <a:rPr lang="en-US" dirty="0"/>
              <a:t> a </a:t>
            </a:r>
            <a:r>
              <a:rPr lang="en-US" dirty="0" err="1"/>
              <a:t>normálvektor</a:t>
            </a:r>
            <a:r>
              <a:rPr lang="en-US" dirty="0"/>
              <a:t> </a:t>
            </a:r>
            <a:r>
              <a:rPr lang="en-US" dirty="0" err="1"/>
              <a:t>biztosan</a:t>
            </a:r>
            <a:r>
              <a:rPr lang="en-US" dirty="0"/>
              <a:t> </a:t>
            </a:r>
            <a:r>
              <a:rPr lang="en-US" dirty="0" err="1"/>
              <a:t>egységhosszú</a:t>
            </a:r>
            <a:r>
              <a:rPr lang="en-US" dirty="0"/>
              <a:t> </a:t>
            </a:r>
            <a:r>
              <a:rPr lang="en-US" dirty="0" err="1"/>
              <a:t>legyen</a:t>
            </a:r>
            <a:r>
              <a:rPr lang="en-US" dirty="0"/>
              <a:t>. </a:t>
            </a:r>
            <a:r>
              <a:rPr lang="en-US" dirty="0" err="1"/>
              <a:t>Itt</a:t>
            </a:r>
            <a:r>
              <a:rPr lang="en-US" dirty="0"/>
              <a:t> </a:t>
            </a:r>
            <a:r>
              <a:rPr lang="en-US" dirty="0" err="1"/>
              <a:t>esetleges</a:t>
            </a:r>
            <a:r>
              <a:rPr lang="en-US" dirty="0"/>
              <a:t> </a:t>
            </a:r>
            <a:r>
              <a:rPr lang="en-US" dirty="0" err="1"/>
              <a:t>textúra</a:t>
            </a:r>
            <a:r>
              <a:rPr lang="en-US" dirty="0"/>
              <a:t> </a:t>
            </a:r>
            <a:r>
              <a:rPr lang="en-US" dirty="0" err="1"/>
              <a:t>filterezések</a:t>
            </a:r>
            <a:r>
              <a:rPr lang="en-US" dirty="0"/>
              <a:t> </a:t>
            </a:r>
            <a:r>
              <a:rPr lang="en-US" dirty="0" err="1"/>
              <a:t>szolhatnak</a:t>
            </a:r>
            <a:r>
              <a:rPr lang="en-US" dirty="0"/>
              <a:t> </a:t>
            </a:r>
            <a:r>
              <a:rPr lang="en-US" dirty="0" err="1"/>
              <a:t>bele</a:t>
            </a:r>
            <a:r>
              <a:rPr lang="en-US" dirty="0"/>
              <a:t>, ha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egy</a:t>
            </a:r>
            <a:r>
              <a:rPr lang="en-US" dirty="0"/>
              <a:t> </a:t>
            </a:r>
            <a:r>
              <a:rPr lang="en-US" dirty="0" err="1"/>
              <a:t>pixelből</a:t>
            </a:r>
            <a:r>
              <a:rPr lang="en-US" dirty="0"/>
              <a:t> </a:t>
            </a:r>
            <a:r>
              <a:rPr lang="en-US" dirty="0" err="1"/>
              <a:t>veszi</a:t>
            </a:r>
            <a:r>
              <a:rPr lang="en-US" dirty="0"/>
              <a:t> a </a:t>
            </a:r>
            <a:r>
              <a:rPr lang="en-US" dirty="0" err="1"/>
              <a:t>mintát</a:t>
            </a:r>
            <a:r>
              <a:rPr lang="en-US" dirty="0"/>
              <a:t> a sampler, pl </a:t>
            </a:r>
            <a:r>
              <a:rPr lang="en-US" dirty="0" err="1"/>
              <a:t>bilineáris</a:t>
            </a:r>
            <a:r>
              <a:rPr lang="en-US" dirty="0"/>
              <a:t> </a:t>
            </a:r>
            <a:r>
              <a:rPr lang="en-US" dirty="0" err="1"/>
              <a:t>sz</a:t>
            </a:r>
            <a:r>
              <a:rPr lang="hu-HU" dirty="0"/>
              <a:t>ű</a:t>
            </a:r>
            <a:r>
              <a:rPr lang="en-US" dirty="0" err="1"/>
              <a:t>rés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 err="1"/>
              <a:t>Eddig</a:t>
            </a:r>
            <a:r>
              <a:rPr lang="en-US" dirty="0"/>
              <a:t> a </a:t>
            </a:r>
            <a:r>
              <a:rPr lang="en-US" dirty="0" err="1"/>
              <a:t>pillanatig</a:t>
            </a:r>
            <a:r>
              <a:rPr lang="en-US" dirty="0"/>
              <a:t> </a:t>
            </a:r>
            <a:r>
              <a:rPr lang="en-US" dirty="0" err="1"/>
              <a:t>épült</a:t>
            </a:r>
            <a:r>
              <a:rPr lang="en-US" dirty="0"/>
              <a:t> </a:t>
            </a:r>
            <a:r>
              <a:rPr lang="en-US" dirty="0" err="1"/>
              <a:t>fel</a:t>
            </a:r>
            <a:r>
              <a:rPr lang="en-US" dirty="0"/>
              <a:t> </a:t>
            </a:r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dirty="0" err="1"/>
              <a:t>egész</a:t>
            </a:r>
            <a:r>
              <a:rPr lang="en-US" dirty="0"/>
              <a:t> </a:t>
            </a:r>
            <a:r>
              <a:rPr lang="en-US" dirty="0" err="1"/>
              <a:t>történet</a:t>
            </a:r>
            <a:r>
              <a:rPr lang="en-US" dirty="0"/>
              <a:t>, </a:t>
            </a:r>
            <a:r>
              <a:rPr lang="en-US" dirty="0" err="1"/>
              <a:t>hiszen</a:t>
            </a:r>
            <a:r>
              <a:rPr lang="en-US" dirty="0"/>
              <a:t> </a:t>
            </a:r>
            <a:r>
              <a:rPr lang="en-US" dirty="0" err="1"/>
              <a:t>azért</a:t>
            </a:r>
            <a:r>
              <a:rPr lang="en-US" dirty="0"/>
              <a:t> van most </a:t>
            </a:r>
            <a:r>
              <a:rPr lang="en-US" dirty="0" err="1"/>
              <a:t>minden</a:t>
            </a:r>
            <a:r>
              <a:rPr lang="en-US" dirty="0"/>
              <a:t> </a:t>
            </a:r>
            <a:r>
              <a:rPr lang="en-US" dirty="0" err="1"/>
              <a:t>textúra</a:t>
            </a:r>
            <a:r>
              <a:rPr lang="en-US" dirty="0"/>
              <a:t> </a:t>
            </a:r>
            <a:r>
              <a:rPr lang="en-US" dirty="0" err="1"/>
              <a:t>koordinátákban</a:t>
            </a:r>
            <a:r>
              <a:rPr lang="en-US" dirty="0"/>
              <a:t>, </a:t>
            </a:r>
            <a:r>
              <a:rPr lang="en-US" dirty="0" err="1"/>
              <a:t>hogy</a:t>
            </a:r>
            <a:r>
              <a:rPr lang="en-US" dirty="0"/>
              <a:t> </a:t>
            </a:r>
            <a:r>
              <a:rPr lang="en-US" dirty="0" err="1"/>
              <a:t>ezt</a:t>
            </a:r>
            <a:r>
              <a:rPr lang="en-US" dirty="0"/>
              <a:t> a </a:t>
            </a:r>
            <a:r>
              <a:rPr lang="en-US" dirty="0" err="1"/>
              <a:t>normálvektort</a:t>
            </a:r>
            <a:r>
              <a:rPr lang="en-US" dirty="0"/>
              <a:t> </a:t>
            </a:r>
            <a:r>
              <a:rPr lang="en-US" dirty="0" err="1"/>
              <a:t>használhassuk</a:t>
            </a:r>
            <a:r>
              <a:rPr lang="en-US" dirty="0"/>
              <a:t> a </a:t>
            </a:r>
            <a:r>
              <a:rPr lang="en-US" dirty="0" err="1"/>
              <a:t>világításra</a:t>
            </a:r>
            <a:r>
              <a:rPr lang="en-US" dirty="0"/>
              <a:t>. </a:t>
            </a:r>
            <a:r>
              <a:rPr lang="en-US" dirty="0" err="1"/>
              <a:t>Miután</a:t>
            </a:r>
            <a:r>
              <a:rPr lang="en-US" dirty="0"/>
              <a:t> </a:t>
            </a:r>
            <a:r>
              <a:rPr lang="en-US" dirty="0" err="1"/>
              <a:t>megturbáltuk</a:t>
            </a:r>
            <a:r>
              <a:rPr lang="en-US" dirty="0"/>
              <a:t> a </a:t>
            </a:r>
            <a:r>
              <a:rPr lang="en-US" dirty="0" err="1"/>
              <a:t>normálvektort</a:t>
            </a:r>
            <a:r>
              <a:rPr lang="en-US" dirty="0"/>
              <a:t> </a:t>
            </a:r>
            <a:r>
              <a:rPr lang="en-US" dirty="0" err="1"/>
              <a:t>és</a:t>
            </a:r>
            <a:r>
              <a:rPr lang="en-US" dirty="0"/>
              <a:t> a </a:t>
            </a:r>
            <a:r>
              <a:rPr lang="en-US" dirty="0" err="1"/>
              <a:t>textúra</a:t>
            </a:r>
            <a:r>
              <a:rPr lang="en-US" dirty="0"/>
              <a:t> </a:t>
            </a:r>
            <a:r>
              <a:rPr lang="en-US" dirty="0" err="1"/>
              <a:t>térben</a:t>
            </a:r>
            <a:r>
              <a:rPr lang="en-US" dirty="0"/>
              <a:t> </a:t>
            </a:r>
            <a:r>
              <a:rPr lang="en-US" dirty="0" err="1"/>
              <a:t>lévő</a:t>
            </a:r>
            <a:r>
              <a:rPr lang="en-US" dirty="0"/>
              <a:t> </a:t>
            </a:r>
            <a:r>
              <a:rPr lang="en-US" dirty="0" err="1"/>
              <a:t>fény</a:t>
            </a:r>
            <a:r>
              <a:rPr lang="en-US" dirty="0"/>
              <a:t> </a:t>
            </a:r>
            <a:r>
              <a:rPr lang="en-US" dirty="0" err="1"/>
              <a:t>és</a:t>
            </a:r>
            <a:r>
              <a:rPr lang="en-US" dirty="0"/>
              <a:t> </a:t>
            </a:r>
            <a:r>
              <a:rPr lang="en-US" dirty="0" err="1"/>
              <a:t>nézeti</a:t>
            </a:r>
            <a:r>
              <a:rPr lang="en-US" dirty="0"/>
              <a:t> </a:t>
            </a:r>
            <a:r>
              <a:rPr lang="en-US" dirty="0" err="1"/>
              <a:t>irányt</a:t>
            </a:r>
            <a:r>
              <a:rPr lang="en-US" dirty="0"/>
              <a:t> </a:t>
            </a:r>
            <a:r>
              <a:rPr lang="en-US" dirty="0" err="1"/>
              <a:t>használtuk</a:t>
            </a:r>
            <a:r>
              <a:rPr lang="en-US" dirty="0"/>
              <a:t>, </a:t>
            </a:r>
            <a:r>
              <a:rPr lang="en-US" dirty="0" err="1"/>
              <a:t>ugyan</a:t>
            </a:r>
            <a:r>
              <a:rPr lang="en-US" dirty="0"/>
              <a:t> </a:t>
            </a:r>
            <a:r>
              <a:rPr lang="en-US" dirty="0" err="1"/>
              <a:t>az</a:t>
            </a:r>
            <a:r>
              <a:rPr lang="en-US" dirty="0"/>
              <a:t> mint </a:t>
            </a:r>
            <a:r>
              <a:rPr lang="en-US" dirty="0" err="1"/>
              <a:t>egy</a:t>
            </a:r>
            <a:r>
              <a:rPr lang="en-US" dirty="0"/>
              <a:t> </a:t>
            </a:r>
            <a:r>
              <a:rPr lang="en-US" dirty="0" err="1"/>
              <a:t>phong</a:t>
            </a:r>
            <a:r>
              <a:rPr lang="en-US" dirty="0"/>
              <a:t> </a:t>
            </a:r>
            <a:r>
              <a:rPr lang="en-US" dirty="0" err="1"/>
              <a:t>shadelés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CB54F-71BB-491D-A98F-DF04FDAAD72D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1991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FontTx/>
              <a:buNone/>
            </a:pPr>
            <a:r>
              <a:rPr lang="en-US" dirty="0" err="1"/>
              <a:t>Beállítjuk</a:t>
            </a:r>
            <a:r>
              <a:rPr lang="en-US" dirty="0"/>
              <a:t> a </a:t>
            </a:r>
            <a:r>
              <a:rPr lang="en-US" dirty="0" err="1"/>
              <a:t>fontos</a:t>
            </a:r>
            <a:r>
              <a:rPr lang="en-US" dirty="0"/>
              <a:t> </a:t>
            </a:r>
            <a:r>
              <a:rPr lang="en-US" dirty="0" err="1"/>
              <a:t>dolgokat</a:t>
            </a:r>
            <a:r>
              <a:rPr lang="en-US" dirty="0"/>
              <a:t> </a:t>
            </a:r>
            <a:r>
              <a:rPr lang="en-US" dirty="0" err="1"/>
              <a:t>majd</a:t>
            </a:r>
            <a:r>
              <a:rPr lang="en-US" dirty="0"/>
              <a:t> </a:t>
            </a:r>
            <a:r>
              <a:rPr lang="en-US" dirty="0" err="1"/>
              <a:t>rajzolunk</a:t>
            </a:r>
            <a:r>
              <a:rPr lang="en-US" dirty="0"/>
              <a:t>, </a:t>
            </a:r>
            <a:r>
              <a:rPr lang="en-US" dirty="0" err="1"/>
              <a:t>természetesen</a:t>
            </a:r>
            <a:r>
              <a:rPr lang="en-US" dirty="0"/>
              <a:t> a </a:t>
            </a:r>
            <a:r>
              <a:rPr lang="en-US" dirty="0" err="1"/>
              <a:t>saját</a:t>
            </a:r>
            <a:r>
              <a:rPr lang="en-US" dirty="0"/>
              <a:t> </a:t>
            </a:r>
            <a:r>
              <a:rPr lang="en-US" dirty="0" err="1"/>
              <a:t>kódodba</a:t>
            </a:r>
            <a:r>
              <a:rPr lang="en-US" dirty="0"/>
              <a:t> </a:t>
            </a:r>
            <a:r>
              <a:rPr lang="en-US" dirty="0" err="1"/>
              <a:t>legyen</a:t>
            </a:r>
            <a:r>
              <a:rPr lang="en-US" dirty="0"/>
              <a:t> meg </a:t>
            </a:r>
            <a:r>
              <a:rPr lang="en-US" dirty="0" err="1"/>
              <a:t>ezzel</a:t>
            </a:r>
            <a:r>
              <a:rPr lang="en-US" dirty="0"/>
              <a:t> </a:t>
            </a:r>
            <a:r>
              <a:rPr lang="en-US" dirty="0" err="1"/>
              <a:t>ekvivalens</a:t>
            </a:r>
            <a:r>
              <a:rPr lang="en-US" dirty="0"/>
              <a:t>, ha van </a:t>
            </a:r>
            <a:r>
              <a:rPr lang="en-US" dirty="0" err="1"/>
              <a:t>jobb</a:t>
            </a:r>
            <a:r>
              <a:rPr lang="en-US" dirty="0"/>
              <a:t> </a:t>
            </a:r>
            <a:r>
              <a:rPr lang="en-US" dirty="0" err="1"/>
              <a:t>rendszered</a:t>
            </a:r>
            <a:r>
              <a:rPr lang="en-US" dirty="0"/>
              <a:t>, </a:t>
            </a:r>
            <a:r>
              <a:rPr lang="en-US" dirty="0" err="1"/>
              <a:t>használd</a:t>
            </a:r>
            <a:r>
              <a:rPr lang="en-US" dirty="0"/>
              <a:t> </a:t>
            </a:r>
            <a:r>
              <a:rPr lang="en-US" dirty="0" err="1"/>
              <a:t>azt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CB54F-71BB-491D-A98F-DF04FDAAD72D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78098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CB54F-71BB-491D-A98F-DF04FDAAD72D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21332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 err="1"/>
              <a:t>Jobbkéz</a:t>
            </a:r>
            <a:r>
              <a:rPr lang="en-US" dirty="0"/>
              <a:t> </a:t>
            </a:r>
            <a:r>
              <a:rPr lang="en-US" dirty="0" err="1"/>
              <a:t>szabály</a:t>
            </a:r>
            <a:r>
              <a:rPr lang="en-US" dirty="0"/>
              <a:t> </a:t>
            </a:r>
            <a:r>
              <a:rPr lang="en-US" dirty="0" err="1"/>
              <a:t>szerint</a:t>
            </a:r>
            <a:r>
              <a:rPr lang="en-US" dirty="0"/>
              <a:t> (</a:t>
            </a:r>
            <a:r>
              <a:rPr lang="en-US" dirty="0" err="1"/>
              <a:t>hüvelyk</a:t>
            </a:r>
            <a:r>
              <a:rPr lang="en-US" dirty="0"/>
              <a:t> </a:t>
            </a:r>
            <a:r>
              <a:rPr lang="en-US" dirty="0" err="1"/>
              <a:t>ujj</a:t>
            </a:r>
            <a:r>
              <a:rPr lang="en-US" dirty="0"/>
              <a:t> = X, </a:t>
            </a:r>
            <a:r>
              <a:rPr lang="en-US" dirty="0" err="1"/>
              <a:t>mutató</a:t>
            </a:r>
            <a:r>
              <a:rPr lang="en-US" dirty="0"/>
              <a:t> </a:t>
            </a:r>
            <a:r>
              <a:rPr lang="en-US" dirty="0" err="1"/>
              <a:t>ujj</a:t>
            </a:r>
            <a:r>
              <a:rPr lang="en-US" dirty="0"/>
              <a:t> = Y, </a:t>
            </a:r>
            <a:r>
              <a:rPr lang="en-US" dirty="0" err="1"/>
              <a:t>középső</a:t>
            </a:r>
            <a:r>
              <a:rPr lang="en-US" dirty="0"/>
              <a:t> </a:t>
            </a:r>
            <a:r>
              <a:rPr lang="en-US" dirty="0" err="1"/>
              <a:t>ujj</a:t>
            </a:r>
            <a:r>
              <a:rPr lang="en-US" dirty="0"/>
              <a:t> = Z), </a:t>
            </a:r>
            <a:r>
              <a:rPr lang="en-US" dirty="0" err="1"/>
              <a:t>középső</a:t>
            </a:r>
            <a:r>
              <a:rPr lang="en-US" dirty="0"/>
              <a:t> </a:t>
            </a:r>
            <a:r>
              <a:rPr lang="en-US" dirty="0" err="1"/>
              <a:t>ujj</a:t>
            </a:r>
            <a:r>
              <a:rPr lang="en-US" dirty="0"/>
              <a:t> ha </a:t>
            </a:r>
            <a:r>
              <a:rPr lang="en-US" dirty="0" err="1"/>
              <a:t>feléd</a:t>
            </a:r>
            <a:r>
              <a:rPr lang="en-US" dirty="0"/>
              <a:t> </a:t>
            </a:r>
            <a:r>
              <a:rPr lang="en-US" dirty="0" err="1"/>
              <a:t>néz</a:t>
            </a:r>
            <a:r>
              <a:rPr lang="en-US" dirty="0"/>
              <a:t>, </a:t>
            </a:r>
            <a:r>
              <a:rPr lang="en-US" dirty="0" err="1"/>
              <a:t>akkor</a:t>
            </a:r>
            <a:r>
              <a:rPr lang="en-US" dirty="0"/>
              <a:t> a </a:t>
            </a:r>
            <a:r>
              <a:rPr lang="en-US" dirty="0" err="1"/>
              <a:t>mutató</a:t>
            </a:r>
            <a:r>
              <a:rPr lang="en-US" dirty="0"/>
              <a:t> </a:t>
            </a:r>
            <a:r>
              <a:rPr lang="en-US" dirty="0" err="1"/>
              <a:t>ujjad</a:t>
            </a:r>
            <a:r>
              <a:rPr lang="en-US" dirty="0"/>
              <a:t> </a:t>
            </a:r>
            <a:r>
              <a:rPr lang="en-US" dirty="0" err="1"/>
              <a:t>felöl</a:t>
            </a:r>
            <a:r>
              <a:rPr lang="en-US" dirty="0"/>
              <a:t> </a:t>
            </a:r>
            <a:r>
              <a:rPr lang="en-US" dirty="0" err="1"/>
              <a:t>jön</a:t>
            </a:r>
            <a:r>
              <a:rPr lang="en-US" dirty="0"/>
              <a:t> a </a:t>
            </a:r>
            <a:r>
              <a:rPr lang="en-US" dirty="0" err="1"/>
              <a:t>fény</a:t>
            </a:r>
            <a:r>
              <a:rPr lang="en-US" dirty="0"/>
              <a:t>, </a:t>
            </a:r>
            <a:r>
              <a:rPr lang="en-US" dirty="0" err="1"/>
              <a:t>és</a:t>
            </a:r>
            <a:r>
              <a:rPr lang="en-US" dirty="0"/>
              <a:t> a </a:t>
            </a:r>
            <a:r>
              <a:rPr lang="en-US" dirty="0" err="1"/>
              <a:t>középső</a:t>
            </a:r>
            <a:r>
              <a:rPr lang="en-US" dirty="0"/>
              <a:t> </a:t>
            </a:r>
            <a:r>
              <a:rPr lang="en-US" dirty="0" err="1"/>
              <a:t>ujjad”ba</a:t>
            </a:r>
            <a:r>
              <a:rPr lang="en-US" dirty="0"/>
              <a:t>” </a:t>
            </a:r>
            <a:r>
              <a:rPr lang="en-US" dirty="0" err="1"/>
              <a:t>nézel</a:t>
            </a:r>
            <a:r>
              <a:rPr lang="en-US" dirty="0"/>
              <a:t> </a:t>
            </a:r>
            <a:r>
              <a:rPr lang="en-US" dirty="0" err="1"/>
              <a:t>bele</a:t>
            </a:r>
            <a:r>
              <a:rPr lang="en-US" dirty="0"/>
              <a:t>.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Az </a:t>
            </a:r>
            <a:r>
              <a:rPr lang="en-US" dirty="0" err="1"/>
              <a:t>pedig</a:t>
            </a:r>
            <a:r>
              <a:rPr lang="en-US" dirty="0"/>
              <a:t>, </a:t>
            </a:r>
            <a:r>
              <a:rPr lang="en-US" dirty="0" err="1"/>
              <a:t>hogy</a:t>
            </a:r>
            <a:r>
              <a:rPr lang="en-US" dirty="0"/>
              <a:t> a </a:t>
            </a:r>
            <a:r>
              <a:rPr lang="en-US" dirty="0" err="1"/>
              <a:t>fény</a:t>
            </a:r>
            <a:r>
              <a:rPr lang="en-US" dirty="0"/>
              <a:t> (0,1,0,0)-ban van, </a:t>
            </a:r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dirty="0" err="1"/>
              <a:t>azt</a:t>
            </a:r>
            <a:r>
              <a:rPr lang="en-US" dirty="0"/>
              <a:t> </a:t>
            </a:r>
            <a:r>
              <a:rPr lang="en-US" dirty="0" err="1"/>
              <a:t>jelenti</a:t>
            </a:r>
            <a:r>
              <a:rPr lang="en-US" dirty="0"/>
              <a:t>, </a:t>
            </a:r>
            <a:r>
              <a:rPr lang="en-US" dirty="0" err="1"/>
              <a:t>hogy</a:t>
            </a:r>
            <a:r>
              <a:rPr lang="en-US" dirty="0"/>
              <a:t> </a:t>
            </a:r>
            <a:r>
              <a:rPr lang="en-US" dirty="0" err="1"/>
              <a:t>egy</a:t>
            </a:r>
            <a:r>
              <a:rPr lang="en-US" dirty="0"/>
              <a:t> </a:t>
            </a:r>
            <a:r>
              <a:rPr lang="en-US" dirty="0" err="1"/>
              <a:t>ideális</a:t>
            </a:r>
            <a:r>
              <a:rPr lang="en-US" dirty="0"/>
              <a:t> </a:t>
            </a:r>
            <a:r>
              <a:rPr lang="en-US" dirty="0" err="1"/>
              <a:t>pontban</a:t>
            </a:r>
            <a:r>
              <a:rPr lang="en-US" dirty="0"/>
              <a:t> </a:t>
            </a:r>
            <a:r>
              <a:rPr lang="en-US" dirty="0" err="1"/>
              <a:t>vagyunk</a:t>
            </a:r>
            <a:r>
              <a:rPr lang="en-US" dirty="0"/>
              <a:t>. </a:t>
            </a:r>
            <a:r>
              <a:rPr lang="en-US" dirty="0" err="1"/>
              <a:t>Tehát</a:t>
            </a:r>
            <a:r>
              <a:rPr lang="en-US" dirty="0"/>
              <a:t> a </a:t>
            </a:r>
            <a:r>
              <a:rPr lang="en-US" dirty="0" err="1"/>
              <a:t>végtelenben</a:t>
            </a:r>
            <a:r>
              <a:rPr lang="en-US" dirty="0"/>
              <a:t>. A </a:t>
            </a:r>
            <a:r>
              <a:rPr lang="en-US" dirty="0" err="1"/>
              <a:t>fényirányt</a:t>
            </a:r>
            <a:r>
              <a:rPr lang="en-US" dirty="0"/>
              <a:t> </a:t>
            </a:r>
            <a:r>
              <a:rPr lang="en-US" dirty="0" err="1"/>
              <a:t>úgy</a:t>
            </a:r>
            <a:r>
              <a:rPr lang="en-US" dirty="0"/>
              <a:t> </a:t>
            </a:r>
            <a:r>
              <a:rPr lang="en-US" dirty="0" err="1"/>
              <a:t>szoktuk</a:t>
            </a:r>
            <a:r>
              <a:rPr lang="en-US" dirty="0"/>
              <a:t> </a:t>
            </a:r>
            <a:r>
              <a:rPr lang="en-US" dirty="0" err="1"/>
              <a:t>számolni</a:t>
            </a:r>
            <a:r>
              <a:rPr lang="en-US" dirty="0"/>
              <a:t>, </a:t>
            </a:r>
            <a:r>
              <a:rPr lang="en-US" dirty="0" err="1"/>
              <a:t>hogy</a:t>
            </a:r>
            <a:r>
              <a:rPr lang="en-US" dirty="0"/>
              <a:t>: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 err="1"/>
              <a:t>lightDir</a:t>
            </a:r>
            <a:r>
              <a:rPr lang="en-US" dirty="0"/>
              <a:t> = </a:t>
            </a:r>
            <a:r>
              <a:rPr lang="en-US" dirty="0" err="1"/>
              <a:t>lightPos.xyz</a:t>
            </a:r>
            <a:r>
              <a:rPr lang="en-US" dirty="0"/>
              <a:t> – </a:t>
            </a:r>
            <a:r>
              <a:rPr lang="en-US" dirty="0" err="1"/>
              <a:t>worldPos.xyz</a:t>
            </a:r>
            <a:r>
              <a:rPr lang="en-US" dirty="0"/>
              <a:t> * </a:t>
            </a:r>
            <a:r>
              <a:rPr lang="en-US" dirty="0" err="1"/>
              <a:t>lightPos.w</a:t>
            </a:r>
            <a:endParaRPr lang="en-US" dirty="0"/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 err="1"/>
              <a:t>Tehát</a:t>
            </a:r>
            <a:r>
              <a:rPr lang="en-US" dirty="0"/>
              <a:t>, </a:t>
            </a:r>
            <a:r>
              <a:rPr lang="en-US" dirty="0" err="1"/>
              <a:t>mivel</a:t>
            </a:r>
            <a:r>
              <a:rPr lang="en-US" dirty="0"/>
              <a:t> 0-val </a:t>
            </a:r>
            <a:r>
              <a:rPr lang="en-US" dirty="0" err="1"/>
              <a:t>szorozzuk</a:t>
            </a:r>
            <a:r>
              <a:rPr lang="en-US" dirty="0"/>
              <a:t> </a:t>
            </a:r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dirty="0" err="1"/>
              <a:t>worldPos.xyz</a:t>
            </a:r>
            <a:r>
              <a:rPr lang="en-US" dirty="0"/>
              <a:t>-t, </a:t>
            </a:r>
            <a:r>
              <a:rPr lang="en-US" dirty="0" err="1"/>
              <a:t>ezért</a:t>
            </a:r>
            <a:r>
              <a:rPr lang="en-US" dirty="0"/>
              <a:t> a </a:t>
            </a:r>
            <a:r>
              <a:rPr lang="en-US" dirty="0" err="1"/>
              <a:t>lightDir</a:t>
            </a:r>
            <a:r>
              <a:rPr lang="en-US" dirty="0"/>
              <a:t> = </a:t>
            </a:r>
            <a:r>
              <a:rPr lang="en-US" dirty="0" err="1"/>
              <a:t>lightPos.xyz</a:t>
            </a:r>
            <a:r>
              <a:rPr lang="en-US" dirty="0"/>
              <a:t>, </a:t>
            </a:r>
            <a:r>
              <a:rPr lang="en-US" dirty="0" err="1"/>
              <a:t>ezzel</a:t>
            </a:r>
            <a:r>
              <a:rPr lang="en-US" dirty="0"/>
              <a:t> a </a:t>
            </a:r>
            <a:r>
              <a:rPr lang="en-US" dirty="0" err="1"/>
              <a:t>fényforrás</a:t>
            </a:r>
            <a:r>
              <a:rPr lang="en-US" dirty="0"/>
              <a:t> </a:t>
            </a:r>
            <a:r>
              <a:rPr lang="en-US" dirty="0" err="1"/>
              <a:t>felé</a:t>
            </a:r>
            <a:r>
              <a:rPr lang="en-US" dirty="0"/>
              <a:t> </a:t>
            </a:r>
            <a:r>
              <a:rPr lang="en-US" dirty="0" err="1"/>
              <a:t>mutató</a:t>
            </a:r>
            <a:r>
              <a:rPr lang="en-US" dirty="0"/>
              <a:t> </a:t>
            </a:r>
            <a:r>
              <a:rPr lang="en-US" dirty="0" err="1"/>
              <a:t>irány</a:t>
            </a:r>
            <a:r>
              <a:rPr lang="en-US" dirty="0"/>
              <a:t> </a:t>
            </a:r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dirty="0" err="1"/>
              <a:t>lightPos.xyz</a:t>
            </a:r>
            <a:r>
              <a:rPr lang="en-US" dirty="0"/>
              <a:t> </a:t>
            </a:r>
            <a:r>
              <a:rPr lang="en-US" dirty="0" err="1"/>
              <a:t>lesz</a:t>
            </a:r>
            <a:r>
              <a:rPr lang="en-US" dirty="0"/>
              <a:t> (0,1,0).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CB54F-71BB-491D-A98F-DF04FDAAD72D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61644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pPr marL="0" indent="0">
              <a:buFontTx/>
              <a:buNone/>
            </a:pPr>
            <a:r>
              <a:rPr lang="en-US" dirty="0" err="1"/>
              <a:t>Mindkét</a:t>
            </a:r>
            <a:r>
              <a:rPr lang="en-US" dirty="0"/>
              <a:t> </a:t>
            </a:r>
            <a:r>
              <a:rPr lang="en-US" dirty="0" err="1"/>
              <a:t>esetben</a:t>
            </a:r>
            <a:r>
              <a:rPr lang="en-US" dirty="0"/>
              <a:t> a </a:t>
            </a:r>
            <a:r>
              <a:rPr lang="en-US" dirty="0" err="1"/>
              <a:t>vektorok</a:t>
            </a:r>
            <a:r>
              <a:rPr lang="en-US" dirty="0"/>
              <a:t> X,Y,Z </a:t>
            </a:r>
            <a:r>
              <a:rPr lang="en-US" dirty="0" err="1"/>
              <a:t>értékét</a:t>
            </a:r>
            <a:r>
              <a:rPr lang="en-US" dirty="0"/>
              <a:t> </a:t>
            </a:r>
            <a:r>
              <a:rPr lang="en-US" dirty="0" err="1"/>
              <a:t>írtuk</a:t>
            </a:r>
            <a:r>
              <a:rPr lang="en-US" dirty="0"/>
              <a:t> </a:t>
            </a:r>
            <a:r>
              <a:rPr lang="en-US" dirty="0" err="1"/>
              <a:t>bele</a:t>
            </a:r>
            <a:r>
              <a:rPr lang="en-US" dirty="0"/>
              <a:t> a </a:t>
            </a:r>
            <a:r>
              <a:rPr lang="en-US" dirty="0" err="1"/>
              <a:t>rasztertárba</a:t>
            </a:r>
            <a:r>
              <a:rPr lang="en-US" dirty="0"/>
              <a:t> R,G,B </a:t>
            </a:r>
            <a:r>
              <a:rPr lang="en-US" dirty="0" err="1"/>
              <a:t>értékekként</a:t>
            </a:r>
            <a:r>
              <a:rPr lang="en-US" dirty="0"/>
              <a:t>. </a:t>
            </a:r>
            <a:r>
              <a:rPr lang="en-US" dirty="0" err="1"/>
              <a:t>Ezért</a:t>
            </a:r>
            <a:r>
              <a:rPr lang="en-US" dirty="0"/>
              <a:t> </a:t>
            </a:r>
            <a:r>
              <a:rPr lang="en-US" dirty="0" err="1"/>
              <a:t>ezt</a:t>
            </a:r>
            <a:r>
              <a:rPr lang="en-US" dirty="0"/>
              <a:t> </a:t>
            </a:r>
            <a:r>
              <a:rPr lang="en-US" dirty="0" err="1"/>
              <a:t>koordinátánként</a:t>
            </a:r>
            <a:r>
              <a:rPr lang="en-US" dirty="0"/>
              <a:t> </a:t>
            </a:r>
            <a:r>
              <a:rPr lang="en-US" dirty="0" err="1"/>
              <a:t>kell</a:t>
            </a:r>
            <a:r>
              <a:rPr lang="en-US" dirty="0"/>
              <a:t> </a:t>
            </a:r>
            <a:r>
              <a:rPr lang="en-US" dirty="0" err="1"/>
              <a:t>értelmezni</a:t>
            </a:r>
            <a:r>
              <a:rPr lang="en-US" dirty="0"/>
              <a:t>, </a:t>
            </a:r>
            <a:r>
              <a:rPr lang="en-US" dirty="0" err="1"/>
              <a:t>ahol</a:t>
            </a:r>
            <a:r>
              <a:rPr lang="en-US" dirty="0"/>
              <a:t> </a:t>
            </a:r>
            <a:r>
              <a:rPr lang="en-US" dirty="0" err="1"/>
              <a:t>pedig</a:t>
            </a:r>
            <a:r>
              <a:rPr lang="en-US" dirty="0"/>
              <a:t> Fekete, </a:t>
            </a:r>
            <a:r>
              <a:rPr lang="en-US" dirty="0" err="1"/>
              <a:t>ott</a:t>
            </a:r>
            <a:r>
              <a:rPr lang="en-US" dirty="0"/>
              <a:t> </a:t>
            </a:r>
            <a:r>
              <a:rPr lang="en-US" dirty="0" err="1"/>
              <a:t>negatív</a:t>
            </a:r>
            <a:r>
              <a:rPr lang="en-US" dirty="0"/>
              <a:t> </a:t>
            </a:r>
            <a:r>
              <a:rPr lang="en-US" dirty="0" err="1"/>
              <a:t>értékek</a:t>
            </a:r>
            <a:r>
              <a:rPr lang="en-US" dirty="0"/>
              <a:t> </a:t>
            </a:r>
            <a:r>
              <a:rPr lang="en-US" dirty="0" err="1"/>
              <a:t>vannak</a:t>
            </a:r>
            <a:r>
              <a:rPr lang="en-US" dirty="0"/>
              <a:t>.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 err="1"/>
              <a:t>Nézzük</a:t>
            </a:r>
            <a:r>
              <a:rPr lang="en-US" dirty="0"/>
              <a:t> a </a:t>
            </a:r>
            <a:r>
              <a:rPr lang="en-US" dirty="0" err="1"/>
              <a:t>LightDirTS</a:t>
            </a:r>
            <a:r>
              <a:rPr lang="en-US" dirty="0"/>
              <a:t> </a:t>
            </a:r>
            <a:r>
              <a:rPr lang="en-US" dirty="0" err="1"/>
              <a:t>esetét</a:t>
            </a:r>
            <a:r>
              <a:rPr lang="en-US" dirty="0"/>
              <a:t>.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Ha </a:t>
            </a:r>
            <a:r>
              <a:rPr lang="en-US" dirty="0" err="1"/>
              <a:t>végig</a:t>
            </a:r>
            <a:r>
              <a:rPr lang="en-US" dirty="0"/>
              <a:t> </a:t>
            </a:r>
            <a:r>
              <a:rPr lang="en-US" dirty="0" err="1"/>
              <a:t>gondoljuk</a:t>
            </a:r>
            <a:r>
              <a:rPr lang="en-US" dirty="0"/>
              <a:t>, </a:t>
            </a:r>
            <a:r>
              <a:rPr lang="en-US" dirty="0" err="1"/>
              <a:t>akkor</a:t>
            </a:r>
            <a:r>
              <a:rPr lang="en-US" dirty="0"/>
              <a:t> T=(1,0,0), B=(0,0,1), N=(0,1,0), </a:t>
            </a:r>
            <a:r>
              <a:rPr lang="en-US" dirty="0" err="1"/>
              <a:t>Ezek</a:t>
            </a:r>
            <a:r>
              <a:rPr lang="en-US" dirty="0"/>
              <a:t> </a:t>
            </a:r>
            <a:r>
              <a:rPr lang="en-US" dirty="0" err="1"/>
              <a:t>világkoordinátákban</a:t>
            </a:r>
            <a:r>
              <a:rPr lang="en-US" dirty="0"/>
              <a:t> </a:t>
            </a:r>
            <a:r>
              <a:rPr lang="en-US" dirty="0" err="1"/>
              <a:t>vannak</a:t>
            </a:r>
            <a:r>
              <a:rPr lang="en-US" dirty="0"/>
              <a:t>. Ha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győztelek</a:t>
            </a:r>
            <a:r>
              <a:rPr lang="en-US" dirty="0"/>
              <a:t> meg, </a:t>
            </a:r>
            <a:r>
              <a:rPr lang="en-US" dirty="0" err="1"/>
              <a:t>akkor</a:t>
            </a:r>
            <a:r>
              <a:rPr lang="en-US" dirty="0"/>
              <a:t> </a:t>
            </a:r>
            <a:r>
              <a:rPr lang="en-US" dirty="0" err="1"/>
              <a:t>rajzoltasd</a:t>
            </a:r>
            <a:r>
              <a:rPr lang="en-US" dirty="0"/>
              <a:t> </a:t>
            </a:r>
            <a:r>
              <a:rPr lang="en-US" dirty="0" err="1"/>
              <a:t>ki</a:t>
            </a:r>
            <a:r>
              <a:rPr lang="en-US" dirty="0"/>
              <a:t> a T,B,N </a:t>
            </a:r>
            <a:r>
              <a:rPr lang="en-US" dirty="0" err="1"/>
              <a:t>vektorokat</a:t>
            </a:r>
            <a:r>
              <a:rPr lang="en-US" dirty="0"/>
              <a:t> </a:t>
            </a:r>
            <a:r>
              <a:rPr lang="en-US" dirty="0" err="1"/>
              <a:t>akár</a:t>
            </a:r>
            <a:r>
              <a:rPr lang="en-US" dirty="0"/>
              <a:t>, </a:t>
            </a:r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dirty="0" err="1"/>
              <a:t>ilyen</a:t>
            </a:r>
            <a:r>
              <a:rPr lang="en-US" dirty="0"/>
              <a:t> </a:t>
            </a:r>
            <a:r>
              <a:rPr lang="en-US" dirty="0" err="1"/>
              <a:t>tesztek</a:t>
            </a:r>
            <a:r>
              <a:rPr lang="en-US" dirty="0"/>
              <a:t> </a:t>
            </a:r>
            <a:r>
              <a:rPr lang="en-US" dirty="0" err="1"/>
              <a:t>sokszor</a:t>
            </a:r>
            <a:r>
              <a:rPr lang="en-US" dirty="0"/>
              <a:t> </a:t>
            </a:r>
            <a:r>
              <a:rPr lang="en-US" dirty="0" err="1"/>
              <a:t>segítenek</a:t>
            </a:r>
            <a:r>
              <a:rPr lang="en-US" dirty="0"/>
              <a:t> </a:t>
            </a:r>
            <a:r>
              <a:rPr lang="en-US" dirty="0" err="1"/>
              <a:t>átlátni</a:t>
            </a:r>
            <a:r>
              <a:rPr lang="en-US" dirty="0"/>
              <a:t> a </a:t>
            </a:r>
            <a:r>
              <a:rPr lang="en-US" dirty="0" err="1"/>
              <a:t>színteret</a:t>
            </a:r>
            <a:r>
              <a:rPr lang="en-US" dirty="0"/>
              <a:t>. </a:t>
            </a:r>
            <a:r>
              <a:rPr lang="en-US" dirty="0" err="1"/>
              <a:t>Itt</a:t>
            </a:r>
            <a:r>
              <a:rPr lang="en-US" dirty="0"/>
              <a:t> most a </a:t>
            </a:r>
            <a:r>
              <a:rPr lang="en-US" dirty="0" err="1"/>
              <a:t>tangens</a:t>
            </a:r>
            <a:r>
              <a:rPr lang="en-US" dirty="0"/>
              <a:t> </a:t>
            </a:r>
            <a:r>
              <a:rPr lang="en-US" dirty="0" err="1"/>
              <a:t>vektorom</a:t>
            </a:r>
            <a:r>
              <a:rPr lang="en-US" dirty="0"/>
              <a:t> </a:t>
            </a:r>
            <a:r>
              <a:rPr lang="en-US" dirty="0" err="1"/>
              <a:t>azért</a:t>
            </a:r>
            <a:r>
              <a:rPr lang="en-US" dirty="0"/>
              <a:t> van </a:t>
            </a:r>
            <a:r>
              <a:rPr lang="en-US" dirty="0" err="1"/>
              <a:t>horizontális</a:t>
            </a:r>
            <a:r>
              <a:rPr lang="en-US" dirty="0"/>
              <a:t> </a:t>
            </a:r>
            <a:r>
              <a:rPr lang="en-US" dirty="0" err="1"/>
              <a:t>irányban</a:t>
            </a:r>
            <a:r>
              <a:rPr lang="en-US" dirty="0"/>
              <a:t>, </a:t>
            </a:r>
            <a:r>
              <a:rPr lang="en-US" dirty="0" err="1"/>
              <a:t>mert</a:t>
            </a:r>
            <a:r>
              <a:rPr lang="en-US" dirty="0"/>
              <a:t> a model </a:t>
            </a:r>
            <a:r>
              <a:rPr lang="en-US" dirty="0" err="1"/>
              <a:t>mátrixon</a:t>
            </a:r>
            <a:r>
              <a:rPr lang="en-US" dirty="0"/>
              <a:t> </a:t>
            </a:r>
            <a:r>
              <a:rPr lang="en-US" dirty="0" err="1"/>
              <a:t>rajta</a:t>
            </a:r>
            <a:r>
              <a:rPr lang="en-US" dirty="0"/>
              <a:t> van </a:t>
            </a:r>
            <a:r>
              <a:rPr lang="en-US" dirty="0" err="1"/>
              <a:t>egy</a:t>
            </a:r>
            <a:r>
              <a:rPr lang="en-US" dirty="0"/>
              <a:t> 90 </a:t>
            </a:r>
            <a:r>
              <a:rPr lang="en-US" dirty="0" err="1"/>
              <a:t>fokos</a:t>
            </a:r>
            <a:r>
              <a:rPr lang="en-US" dirty="0"/>
              <a:t> (PI/2 </a:t>
            </a:r>
            <a:r>
              <a:rPr lang="en-US" dirty="0" err="1"/>
              <a:t>radián</a:t>
            </a:r>
            <a:r>
              <a:rPr lang="en-US" dirty="0"/>
              <a:t>)  </a:t>
            </a:r>
            <a:r>
              <a:rPr lang="en-US" dirty="0" err="1"/>
              <a:t>forgatás</a:t>
            </a:r>
            <a:r>
              <a:rPr lang="en-US" dirty="0"/>
              <a:t>.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 err="1"/>
              <a:t>Ebből</a:t>
            </a:r>
            <a:r>
              <a:rPr lang="en-US" dirty="0"/>
              <a:t> </a:t>
            </a:r>
            <a:r>
              <a:rPr lang="en-US" dirty="0" err="1"/>
              <a:t>felírhatjátok</a:t>
            </a:r>
            <a:r>
              <a:rPr lang="en-US" dirty="0"/>
              <a:t> a TBN </a:t>
            </a:r>
            <a:r>
              <a:rPr lang="en-US" dirty="0" err="1"/>
              <a:t>mátrixot</a:t>
            </a:r>
            <a:r>
              <a:rPr lang="en-US" dirty="0"/>
              <a:t> </a:t>
            </a:r>
            <a:r>
              <a:rPr lang="en-US" dirty="0" err="1"/>
              <a:t>úgy</a:t>
            </a:r>
            <a:r>
              <a:rPr lang="en-US" dirty="0"/>
              <a:t>, </a:t>
            </a:r>
            <a:r>
              <a:rPr lang="en-US" dirty="0" err="1"/>
              <a:t>hogy</a:t>
            </a:r>
            <a:r>
              <a:rPr lang="en-US" dirty="0"/>
              <a:t> a T,B,N </a:t>
            </a:r>
            <a:r>
              <a:rPr lang="en-US" dirty="0" err="1"/>
              <a:t>vektorokat</a:t>
            </a:r>
            <a:r>
              <a:rPr lang="en-US" dirty="0"/>
              <a:t> </a:t>
            </a:r>
            <a:r>
              <a:rPr lang="en-US" dirty="0" err="1"/>
              <a:t>sorvektorokként</a:t>
            </a:r>
            <a:r>
              <a:rPr lang="en-US" dirty="0"/>
              <a:t> </a:t>
            </a:r>
            <a:r>
              <a:rPr lang="en-US" dirty="0" err="1"/>
              <a:t>írjátok</a:t>
            </a:r>
            <a:r>
              <a:rPr lang="en-US" dirty="0"/>
              <a:t> </a:t>
            </a:r>
            <a:r>
              <a:rPr lang="en-US" dirty="0" err="1"/>
              <a:t>bele</a:t>
            </a:r>
            <a:r>
              <a:rPr lang="en-US" dirty="0"/>
              <a:t>. Most </a:t>
            </a:r>
            <a:r>
              <a:rPr lang="en-US" dirty="0" err="1"/>
              <a:t>szorozd</a:t>
            </a:r>
            <a:r>
              <a:rPr lang="en-US" dirty="0"/>
              <a:t> meg (0,1,0) </a:t>
            </a:r>
            <a:r>
              <a:rPr lang="en-US" dirty="0" err="1"/>
              <a:t>oszlopvektorral</a:t>
            </a:r>
            <a:r>
              <a:rPr lang="en-US" dirty="0"/>
              <a:t> </a:t>
            </a:r>
            <a:r>
              <a:rPr lang="en-US" dirty="0" err="1"/>
              <a:t>jobbról</a:t>
            </a:r>
            <a:r>
              <a:rPr lang="en-US" dirty="0"/>
              <a:t>. </a:t>
            </a:r>
            <a:r>
              <a:rPr lang="en-US" dirty="0" err="1"/>
              <a:t>Ez</a:t>
            </a:r>
            <a:r>
              <a:rPr lang="en-US" dirty="0"/>
              <a:t> </a:t>
            </a:r>
            <a:r>
              <a:rPr lang="en-US" dirty="0" err="1"/>
              <a:t>ki</a:t>
            </a:r>
            <a:r>
              <a:rPr lang="en-US" dirty="0"/>
              <a:t> </a:t>
            </a:r>
            <a:r>
              <a:rPr lang="en-US" dirty="0" err="1"/>
              <a:t>fogja</a:t>
            </a:r>
            <a:r>
              <a:rPr lang="en-US" dirty="0"/>
              <a:t> </a:t>
            </a:r>
            <a:r>
              <a:rPr lang="en-US" dirty="0" err="1"/>
              <a:t>választani</a:t>
            </a:r>
            <a:r>
              <a:rPr lang="en-US" dirty="0"/>
              <a:t> a </a:t>
            </a:r>
            <a:r>
              <a:rPr lang="en-US" dirty="0" err="1"/>
              <a:t>középső</a:t>
            </a:r>
            <a:r>
              <a:rPr lang="en-US" dirty="0"/>
              <a:t> </a:t>
            </a:r>
            <a:r>
              <a:rPr lang="en-US" dirty="0" err="1"/>
              <a:t>oszlopot</a:t>
            </a:r>
            <a:r>
              <a:rPr lang="en-US" dirty="0"/>
              <a:t>, </a:t>
            </a:r>
            <a:r>
              <a:rPr lang="en-US" dirty="0" err="1"/>
              <a:t>amely</a:t>
            </a:r>
            <a:r>
              <a:rPr lang="en-US" dirty="0"/>
              <a:t> </a:t>
            </a:r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dirty="0" err="1"/>
              <a:t>összes</a:t>
            </a:r>
            <a:r>
              <a:rPr lang="en-US" dirty="0"/>
              <a:t> </a:t>
            </a:r>
            <a:r>
              <a:rPr lang="en-US" dirty="0" err="1"/>
              <a:t>vektornak</a:t>
            </a:r>
            <a:r>
              <a:rPr lang="en-US" dirty="0"/>
              <a:t> </a:t>
            </a:r>
            <a:r>
              <a:rPr lang="en-US" dirty="0" err="1"/>
              <a:t>az</a:t>
            </a:r>
            <a:r>
              <a:rPr lang="en-US" dirty="0"/>
              <a:t> Y </a:t>
            </a:r>
            <a:r>
              <a:rPr lang="en-US" dirty="0" err="1"/>
              <a:t>komponensét</a:t>
            </a:r>
            <a:r>
              <a:rPr lang="en-US" dirty="0"/>
              <a:t> </a:t>
            </a:r>
            <a:r>
              <a:rPr lang="en-US" dirty="0" err="1"/>
              <a:t>fogja</a:t>
            </a:r>
            <a:r>
              <a:rPr lang="en-US" dirty="0"/>
              <a:t> </a:t>
            </a:r>
            <a:r>
              <a:rPr lang="en-US" dirty="0" err="1"/>
              <a:t>kiemelni</a:t>
            </a:r>
            <a:r>
              <a:rPr lang="en-US" dirty="0"/>
              <a:t>. </a:t>
            </a:r>
            <a:r>
              <a:rPr lang="en-US" dirty="0" err="1"/>
              <a:t>Ebben</a:t>
            </a:r>
            <a:r>
              <a:rPr lang="en-US" dirty="0"/>
              <a:t> </a:t>
            </a:r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dirty="0" err="1"/>
              <a:t>esetben</a:t>
            </a:r>
            <a:r>
              <a:rPr lang="en-US" dirty="0"/>
              <a:t> </a:t>
            </a:r>
            <a:r>
              <a:rPr lang="en-US" dirty="0" err="1"/>
              <a:t>ez</a:t>
            </a:r>
            <a:r>
              <a:rPr lang="en-US" dirty="0"/>
              <a:t> 0,0,1 </a:t>
            </a:r>
            <a:r>
              <a:rPr lang="en-US" dirty="0" err="1"/>
              <a:t>eredményt</a:t>
            </a:r>
            <a:r>
              <a:rPr lang="en-US" dirty="0"/>
              <a:t> </a:t>
            </a:r>
            <a:r>
              <a:rPr lang="en-US" dirty="0" err="1"/>
              <a:t>adja</a:t>
            </a:r>
            <a:r>
              <a:rPr lang="en-US" dirty="0"/>
              <a:t>, </a:t>
            </a:r>
            <a:r>
              <a:rPr lang="en-US" dirty="0" err="1"/>
              <a:t>hiszen</a:t>
            </a:r>
            <a:r>
              <a:rPr lang="en-US" dirty="0"/>
              <a:t> T.Y =0, B.Y = 0, N.Y = 1 </a:t>
            </a:r>
            <a:r>
              <a:rPr lang="en-US" dirty="0" err="1"/>
              <a:t>ebből</a:t>
            </a:r>
            <a:r>
              <a:rPr lang="en-US" dirty="0"/>
              <a:t> </a:t>
            </a:r>
            <a:r>
              <a:rPr lang="en-US" dirty="0" err="1"/>
              <a:t>kapod</a:t>
            </a:r>
            <a:r>
              <a:rPr lang="en-US" dirty="0"/>
              <a:t> (0,0,1) </a:t>
            </a:r>
            <a:r>
              <a:rPr lang="en-US" dirty="0" err="1"/>
              <a:t>tehát</a:t>
            </a:r>
            <a:r>
              <a:rPr lang="en-US" dirty="0"/>
              <a:t> </a:t>
            </a:r>
            <a:r>
              <a:rPr lang="en-US" dirty="0" err="1"/>
              <a:t>kék</a:t>
            </a:r>
            <a:r>
              <a:rPr lang="en-US" dirty="0"/>
              <a:t>. </a:t>
            </a:r>
            <a:r>
              <a:rPr lang="en-US" dirty="0" err="1"/>
              <a:t>Valóban</a:t>
            </a:r>
            <a:r>
              <a:rPr lang="en-US" dirty="0"/>
              <a:t>, a </a:t>
            </a:r>
            <a:r>
              <a:rPr lang="en-US" dirty="0" err="1"/>
              <a:t>gömb</a:t>
            </a:r>
            <a:r>
              <a:rPr lang="en-US" dirty="0"/>
              <a:t> </a:t>
            </a:r>
            <a:r>
              <a:rPr lang="en-US" dirty="0" err="1"/>
              <a:t>tetején</a:t>
            </a:r>
            <a:r>
              <a:rPr lang="en-US" dirty="0"/>
              <a:t> </a:t>
            </a:r>
            <a:r>
              <a:rPr lang="en-US" dirty="0" err="1"/>
              <a:t>határozottan</a:t>
            </a:r>
            <a:r>
              <a:rPr lang="en-US" dirty="0"/>
              <a:t> </a:t>
            </a:r>
            <a:r>
              <a:rPr lang="en-US" dirty="0" err="1"/>
              <a:t>kék</a:t>
            </a:r>
            <a:r>
              <a:rPr lang="en-US" dirty="0"/>
              <a:t> </a:t>
            </a:r>
            <a:r>
              <a:rPr lang="en-US" dirty="0" err="1"/>
              <a:t>szín</a:t>
            </a:r>
            <a:r>
              <a:rPr lang="en-US" dirty="0"/>
              <a:t> van.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 err="1"/>
              <a:t>Nézzünk</a:t>
            </a:r>
            <a:r>
              <a:rPr lang="en-US" dirty="0"/>
              <a:t> </a:t>
            </a:r>
            <a:r>
              <a:rPr lang="en-US" dirty="0" err="1"/>
              <a:t>még</a:t>
            </a:r>
            <a:r>
              <a:rPr lang="en-US" dirty="0"/>
              <a:t> </a:t>
            </a:r>
            <a:r>
              <a:rPr lang="en-US" dirty="0" err="1"/>
              <a:t>egy</a:t>
            </a:r>
            <a:r>
              <a:rPr lang="en-US" dirty="0"/>
              <a:t> </a:t>
            </a:r>
            <a:r>
              <a:rPr lang="en-US" dirty="0" err="1"/>
              <a:t>esetet</a:t>
            </a:r>
            <a:r>
              <a:rPr lang="en-US" dirty="0"/>
              <a:t>, a </a:t>
            </a:r>
            <a:r>
              <a:rPr lang="en-US" dirty="0" err="1"/>
              <a:t>legközelebbi</a:t>
            </a:r>
            <a:r>
              <a:rPr lang="en-US" dirty="0"/>
              <a:t> </a:t>
            </a:r>
            <a:r>
              <a:rPr lang="en-US" dirty="0" err="1"/>
              <a:t>pontját</a:t>
            </a:r>
            <a:r>
              <a:rPr lang="en-US" dirty="0"/>
              <a:t> a </a:t>
            </a:r>
            <a:r>
              <a:rPr lang="en-US" dirty="0" err="1"/>
              <a:t>gombnek</a:t>
            </a:r>
            <a:r>
              <a:rPr lang="en-US" dirty="0"/>
              <a:t> </a:t>
            </a:r>
            <a:r>
              <a:rPr lang="en-US" dirty="0" err="1"/>
              <a:t>hozzánk</a:t>
            </a:r>
            <a:r>
              <a:rPr lang="en-US" dirty="0"/>
              <a:t>, </a:t>
            </a:r>
            <a:r>
              <a:rPr lang="en-US" dirty="0" err="1"/>
              <a:t>ahol</a:t>
            </a:r>
            <a:r>
              <a:rPr lang="en-US" dirty="0"/>
              <a:t> </a:t>
            </a:r>
            <a:r>
              <a:rPr lang="en-US" dirty="0" err="1"/>
              <a:t>csupa</a:t>
            </a:r>
            <a:r>
              <a:rPr lang="en-US" dirty="0"/>
              <a:t> </a:t>
            </a:r>
            <a:r>
              <a:rPr lang="en-US" dirty="0" err="1"/>
              <a:t>zöld</a:t>
            </a:r>
            <a:r>
              <a:rPr lang="en-US" dirty="0"/>
              <a:t>, </a:t>
            </a:r>
            <a:r>
              <a:rPr lang="en-US" dirty="0" err="1"/>
              <a:t>miért</a:t>
            </a:r>
            <a:r>
              <a:rPr lang="en-US" dirty="0"/>
              <a:t>? T=(1,0,0), B=(0,1,0), N=(0,0,1), </a:t>
            </a:r>
            <a:r>
              <a:rPr lang="en-US" dirty="0" err="1"/>
              <a:t>ennek</a:t>
            </a:r>
            <a:r>
              <a:rPr lang="en-US" dirty="0"/>
              <a:t> a </a:t>
            </a:r>
            <a:r>
              <a:rPr lang="en-US" dirty="0" err="1"/>
              <a:t>középső</a:t>
            </a:r>
            <a:r>
              <a:rPr lang="en-US" dirty="0"/>
              <a:t> </a:t>
            </a:r>
            <a:r>
              <a:rPr lang="en-US" dirty="0" err="1"/>
              <a:t>oszlopa</a:t>
            </a:r>
            <a:r>
              <a:rPr lang="en-US" dirty="0"/>
              <a:t>: (0,1,0), </a:t>
            </a:r>
            <a:r>
              <a:rPr lang="en-US" dirty="0" err="1"/>
              <a:t>valóban</a:t>
            </a:r>
            <a:r>
              <a:rPr lang="en-US" dirty="0"/>
              <a:t> </a:t>
            </a:r>
            <a:r>
              <a:rPr lang="en-US" dirty="0" err="1"/>
              <a:t>zöldnek</a:t>
            </a:r>
            <a:r>
              <a:rPr lang="en-US" dirty="0"/>
              <a:t> </a:t>
            </a:r>
            <a:r>
              <a:rPr lang="en-US" dirty="0" err="1"/>
              <a:t>kell</a:t>
            </a:r>
            <a:r>
              <a:rPr lang="en-US" dirty="0"/>
              <a:t> </a:t>
            </a:r>
            <a:r>
              <a:rPr lang="en-US" dirty="0" err="1"/>
              <a:t>lennie</a:t>
            </a:r>
            <a:r>
              <a:rPr lang="en-US" dirty="0"/>
              <a:t>.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 err="1"/>
              <a:t>Vizualizálni</a:t>
            </a:r>
            <a:r>
              <a:rPr lang="en-US" dirty="0"/>
              <a:t> </a:t>
            </a:r>
            <a:r>
              <a:rPr lang="en-US" dirty="0" err="1"/>
              <a:t>úgy</a:t>
            </a:r>
            <a:r>
              <a:rPr lang="en-US" dirty="0"/>
              <a:t> </a:t>
            </a:r>
            <a:r>
              <a:rPr lang="en-US" dirty="0" err="1"/>
              <a:t>tudjátok</a:t>
            </a:r>
            <a:r>
              <a:rPr lang="en-US" dirty="0"/>
              <a:t> </a:t>
            </a:r>
            <a:r>
              <a:rPr lang="en-US" dirty="0" err="1"/>
              <a:t>ezt</a:t>
            </a:r>
            <a:r>
              <a:rPr lang="en-US" dirty="0"/>
              <a:t> </a:t>
            </a:r>
            <a:r>
              <a:rPr lang="en-US" dirty="0" err="1"/>
              <a:t>aránylag</a:t>
            </a:r>
            <a:r>
              <a:rPr lang="en-US" dirty="0"/>
              <a:t> </a:t>
            </a:r>
            <a:r>
              <a:rPr lang="en-US" dirty="0" err="1"/>
              <a:t>nehéz</a:t>
            </a:r>
            <a:r>
              <a:rPr lang="en-US" dirty="0"/>
              <a:t>, de </a:t>
            </a:r>
            <a:r>
              <a:rPr lang="en-US" dirty="0" err="1"/>
              <a:t>csak</a:t>
            </a:r>
            <a:r>
              <a:rPr lang="en-US" dirty="0"/>
              <a:t> </a:t>
            </a:r>
            <a:r>
              <a:rPr lang="en-US" dirty="0" err="1"/>
              <a:t>annyiról</a:t>
            </a:r>
            <a:r>
              <a:rPr lang="en-US" dirty="0"/>
              <a:t> van </a:t>
            </a:r>
            <a:r>
              <a:rPr lang="en-US" dirty="0" err="1"/>
              <a:t>szó</a:t>
            </a:r>
            <a:r>
              <a:rPr lang="en-US" dirty="0"/>
              <a:t>, </a:t>
            </a:r>
            <a:r>
              <a:rPr lang="en-US" dirty="0" err="1"/>
              <a:t>hogy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dirty="0" err="1"/>
              <a:t>i,j,k</a:t>
            </a:r>
            <a:r>
              <a:rPr lang="en-US" dirty="0"/>
              <a:t> </a:t>
            </a:r>
            <a:r>
              <a:rPr lang="en-US" dirty="0" err="1"/>
              <a:t>egységvektorokkal</a:t>
            </a:r>
            <a:r>
              <a:rPr lang="en-US" dirty="0"/>
              <a:t> </a:t>
            </a:r>
            <a:r>
              <a:rPr lang="en-US" dirty="0" err="1"/>
              <a:t>írjuk</a:t>
            </a:r>
            <a:r>
              <a:rPr lang="en-US" dirty="0"/>
              <a:t> </a:t>
            </a:r>
            <a:r>
              <a:rPr lang="en-US" dirty="0" err="1"/>
              <a:t>fel</a:t>
            </a:r>
            <a:r>
              <a:rPr lang="en-US" dirty="0"/>
              <a:t> a </a:t>
            </a:r>
            <a:r>
              <a:rPr lang="en-US" dirty="0" err="1"/>
              <a:t>fényirányt</a:t>
            </a:r>
            <a:r>
              <a:rPr lang="en-US" dirty="0"/>
              <a:t>, </a:t>
            </a:r>
            <a:r>
              <a:rPr lang="en-US" dirty="0" err="1"/>
              <a:t>hanem</a:t>
            </a:r>
            <a:r>
              <a:rPr lang="en-US" dirty="0"/>
              <a:t> a T,B,N </a:t>
            </a:r>
            <a:r>
              <a:rPr lang="en-US" dirty="0" err="1"/>
              <a:t>vektorokkal</a:t>
            </a:r>
            <a:r>
              <a:rPr lang="en-US" dirty="0"/>
              <a:t>.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 err="1"/>
              <a:t>Hasonlóan</a:t>
            </a:r>
            <a:r>
              <a:rPr lang="en-US" dirty="0"/>
              <a:t> a </a:t>
            </a:r>
            <a:r>
              <a:rPr lang="en-US" dirty="0" err="1"/>
              <a:t>viewdirt</a:t>
            </a:r>
            <a:r>
              <a:rPr lang="en-US" dirty="0"/>
              <a:t> </a:t>
            </a:r>
            <a:r>
              <a:rPr lang="en-US" dirty="0" err="1"/>
              <a:t>végig</a:t>
            </a:r>
            <a:r>
              <a:rPr lang="en-US" dirty="0"/>
              <a:t> </a:t>
            </a:r>
            <a:r>
              <a:rPr lang="en-US" dirty="0" err="1"/>
              <a:t>matekozhatjátok</a:t>
            </a:r>
            <a:r>
              <a:rPr lang="en-US" dirty="0"/>
              <a:t> </a:t>
            </a:r>
            <a:r>
              <a:rPr lang="en-US" dirty="0" err="1"/>
              <a:t>és</a:t>
            </a:r>
            <a:r>
              <a:rPr lang="en-US" dirty="0"/>
              <a:t> </a:t>
            </a:r>
            <a:r>
              <a:rPr lang="en-US" dirty="0" err="1"/>
              <a:t>tényleg</a:t>
            </a:r>
            <a:r>
              <a:rPr lang="en-US" dirty="0"/>
              <a:t> </a:t>
            </a:r>
            <a:r>
              <a:rPr lang="en-US" dirty="0" err="1"/>
              <a:t>kijönnek</a:t>
            </a:r>
            <a:r>
              <a:rPr lang="en-US" dirty="0"/>
              <a:t> a </a:t>
            </a:r>
            <a:r>
              <a:rPr lang="en-US" dirty="0" err="1"/>
              <a:t>színek</a:t>
            </a:r>
            <a:r>
              <a:rPr lang="en-US" dirty="0"/>
              <a:t>. A </a:t>
            </a:r>
            <a:r>
              <a:rPr lang="en-US" dirty="0" err="1"/>
              <a:t>viewdir</a:t>
            </a:r>
            <a:r>
              <a:rPr lang="en-US" dirty="0"/>
              <a:t> </a:t>
            </a:r>
            <a:r>
              <a:rPr lang="en-US" dirty="0" err="1"/>
              <a:t>értéke</a:t>
            </a:r>
            <a:r>
              <a:rPr lang="en-US" dirty="0"/>
              <a:t> (0,0,1) </a:t>
            </a:r>
            <a:r>
              <a:rPr lang="en-US" dirty="0" err="1"/>
              <a:t>ebben</a:t>
            </a:r>
            <a:r>
              <a:rPr lang="en-US" dirty="0"/>
              <a:t> a </a:t>
            </a:r>
            <a:r>
              <a:rPr lang="en-US" dirty="0" err="1"/>
              <a:t>példában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CB54F-71BB-491D-A98F-DF04FDAAD72D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1983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FontTx/>
              <a:buNone/>
            </a:pPr>
            <a:r>
              <a:rPr lang="en-US" dirty="0" err="1"/>
              <a:t>Ez</a:t>
            </a:r>
            <a:r>
              <a:rPr lang="en-US" dirty="0"/>
              <a:t> a </a:t>
            </a:r>
            <a:r>
              <a:rPr lang="en-US" dirty="0" err="1"/>
              <a:t>dia</a:t>
            </a:r>
            <a:r>
              <a:rPr lang="en-US" dirty="0"/>
              <a:t> </a:t>
            </a:r>
            <a:r>
              <a:rPr lang="en-US" dirty="0" err="1"/>
              <a:t>arra</a:t>
            </a:r>
            <a:r>
              <a:rPr lang="en-US" dirty="0"/>
              <a:t> </a:t>
            </a:r>
            <a:r>
              <a:rPr lang="en-US" dirty="0" err="1"/>
              <a:t>szolgál</a:t>
            </a:r>
            <a:r>
              <a:rPr lang="en-US" dirty="0"/>
              <a:t>, </a:t>
            </a:r>
            <a:r>
              <a:rPr lang="en-US" dirty="0" err="1"/>
              <a:t>hogy</a:t>
            </a:r>
            <a:r>
              <a:rPr lang="en-US" dirty="0"/>
              <a:t> </a:t>
            </a:r>
            <a:r>
              <a:rPr lang="en-US" dirty="0" err="1"/>
              <a:t>lásd</a:t>
            </a:r>
            <a:r>
              <a:rPr lang="en-US" dirty="0"/>
              <a:t>, </a:t>
            </a:r>
            <a:r>
              <a:rPr lang="en-US" dirty="0" err="1"/>
              <a:t>hogy</a:t>
            </a:r>
            <a:r>
              <a:rPr lang="en-US" dirty="0"/>
              <a:t> </a:t>
            </a:r>
            <a:r>
              <a:rPr lang="en-US" dirty="0" err="1"/>
              <a:t>hogyan</a:t>
            </a:r>
            <a:r>
              <a:rPr lang="en-US" dirty="0"/>
              <a:t> </a:t>
            </a:r>
            <a:r>
              <a:rPr lang="en-US" dirty="0" err="1"/>
              <a:t>néz</a:t>
            </a:r>
            <a:r>
              <a:rPr lang="en-US" dirty="0"/>
              <a:t> </a:t>
            </a:r>
            <a:r>
              <a:rPr lang="en-US" dirty="0" err="1"/>
              <a:t>ki</a:t>
            </a:r>
            <a:r>
              <a:rPr lang="en-US" dirty="0"/>
              <a:t> a </a:t>
            </a:r>
            <a:r>
              <a:rPr lang="en-US" dirty="0" err="1"/>
              <a:t>normál</a:t>
            </a:r>
            <a:r>
              <a:rPr lang="en-US" dirty="0"/>
              <a:t> </a:t>
            </a:r>
            <a:r>
              <a:rPr lang="en-US" dirty="0" err="1"/>
              <a:t>textúra</a:t>
            </a:r>
            <a:r>
              <a:rPr lang="en-US" dirty="0"/>
              <a:t> a </a:t>
            </a:r>
            <a:r>
              <a:rPr lang="en-US" dirty="0" err="1"/>
              <a:t>gömbön</a:t>
            </a:r>
            <a:r>
              <a:rPr lang="en-US" dirty="0"/>
              <a:t>, </a:t>
            </a:r>
            <a:r>
              <a:rPr lang="en-US" dirty="0" err="1"/>
              <a:t>látszik</a:t>
            </a:r>
            <a:r>
              <a:rPr lang="en-US" dirty="0"/>
              <a:t> ,</a:t>
            </a:r>
            <a:r>
              <a:rPr lang="en-US" dirty="0" err="1"/>
              <a:t>hogy</a:t>
            </a:r>
            <a:r>
              <a:rPr lang="en-US" dirty="0"/>
              <a:t> </a:t>
            </a:r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dirty="0" err="1"/>
              <a:t>összes</a:t>
            </a:r>
            <a:r>
              <a:rPr lang="en-US" dirty="0"/>
              <a:t> </a:t>
            </a:r>
            <a:r>
              <a:rPr lang="en-US" dirty="0" err="1"/>
              <a:t>vektor</a:t>
            </a:r>
            <a:r>
              <a:rPr lang="en-US" dirty="0"/>
              <a:t> </a:t>
            </a:r>
            <a:r>
              <a:rPr lang="en-US" dirty="0" err="1"/>
              <a:t>relatív</a:t>
            </a:r>
            <a:r>
              <a:rPr lang="en-US" dirty="0"/>
              <a:t> </a:t>
            </a:r>
            <a:r>
              <a:rPr lang="en-US" dirty="0" err="1"/>
              <a:t>pozíciót</a:t>
            </a:r>
            <a:r>
              <a:rPr lang="en-US" dirty="0"/>
              <a:t> ad meg, </a:t>
            </a:r>
            <a:r>
              <a:rPr lang="en-US" dirty="0" err="1"/>
              <a:t>tehát</a:t>
            </a:r>
            <a:r>
              <a:rPr lang="en-US" dirty="0"/>
              <a:t> </a:t>
            </a:r>
            <a:r>
              <a:rPr lang="en-US" dirty="0" err="1"/>
              <a:t>független</a:t>
            </a:r>
            <a:r>
              <a:rPr lang="en-US" dirty="0"/>
              <a:t> a </a:t>
            </a:r>
            <a:r>
              <a:rPr lang="en-US" dirty="0" err="1"/>
              <a:t>felületi</a:t>
            </a:r>
            <a:r>
              <a:rPr lang="en-US" dirty="0"/>
              <a:t> </a:t>
            </a:r>
            <a:r>
              <a:rPr lang="en-US" dirty="0" err="1"/>
              <a:t>normáltól</a:t>
            </a:r>
            <a:r>
              <a:rPr lang="en-US" dirty="0"/>
              <a:t>.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Az </a:t>
            </a:r>
            <a:r>
              <a:rPr lang="en-US" dirty="0" err="1"/>
              <a:t>irányokat</a:t>
            </a:r>
            <a:r>
              <a:rPr lang="en-US" dirty="0"/>
              <a:t> </a:t>
            </a:r>
            <a:r>
              <a:rPr lang="en-US" dirty="0" err="1"/>
              <a:t>egyébként</a:t>
            </a:r>
            <a:r>
              <a:rPr lang="en-US" dirty="0"/>
              <a:t> </a:t>
            </a:r>
            <a:r>
              <a:rPr lang="en-US" dirty="0" err="1"/>
              <a:t>könnyen</a:t>
            </a:r>
            <a:r>
              <a:rPr lang="en-US" dirty="0"/>
              <a:t> </a:t>
            </a:r>
            <a:r>
              <a:rPr lang="en-US" dirty="0" err="1"/>
              <a:t>látni</a:t>
            </a:r>
            <a:r>
              <a:rPr lang="en-US" dirty="0"/>
              <a:t> </a:t>
            </a:r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dirty="0" err="1"/>
              <a:t>előző</a:t>
            </a:r>
            <a:r>
              <a:rPr lang="en-US" dirty="0"/>
              <a:t> </a:t>
            </a:r>
            <a:r>
              <a:rPr lang="en-US" dirty="0" err="1"/>
              <a:t>dián</a:t>
            </a:r>
            <a:r>
              <a:rPr lang="en-US" dirty="0"/>
              <a:t> </a:t>
            </a:r>
            <a:r>
              <a:rPr lang="en-US" dirty="0" err="1"/>
              <a:t>lévő</a:t>
            </a:r>
            <a:r>
              <a:rPr lang="en-US" dirty="0"/>
              <a:t> </a:t>
            </a:r>
            <a:r>
              <a:rPr lang="en-US" dirty="0" err="1"/>
              <a:t>viewDirTS-ről</a:t>
            </a:r>
            <a:r>
              <a:rPr lang="en-US" dirty="0"/>
              <a:t>, </a:t>
            </a:r>
            <a:r>
              <a:rPr lang="en-US" dirty="0" err="1"/>
              <a:t>ezért</a:t>
            </a:r>
            <a:r>
              <a:rPr lang="en-US" dirty="0"/>
              <a:t> </a:t>
            </a:r>
            <a:r>
              <a:rPr lang="en-US" dirty="0" err="1"/>
              <a:t>jó</a:t>
            </a:r>
            <a:r>
              <a:rPr lang="en-US" dirty="0"/>
              <a:t> </a:t>
            </a:r>
            <a:r>
              <a:rPr lang="en-US" dirty="0" err="1"/>
              <a:t>ezeket</a:t>
            </a:r>
            <a:r>
              <a:rPr lang="en-US" dirty="0"/>
              <a:t> </a:t>
            </a:r>
            <a:r>
              <a:rPr lang="en-US" dirty="0" err="1"/>
              <a:t>gömb</a:t>
            </a:r>
            <a:r>
              <a:rPr lang="en-US" dirty="0"/>
              <a:t> </a:t>
            </a:r>
            <a:r>
              <a:rPr lang="en-US" dirty="0" err="1"/>
              <a:t>felületen</a:t>
            </a:r>
            <a:r>
              <a:rPr lang="en-US" dirty="0"/>
              <a:t> </a:t>
            </a:r>
            <a:r>
              <a:rPr lang="en-US" dirty="0" err="1"/>
              <a:t>debugolni</a:t>
            </a:r>
            <a:r>
              <a:rPr lang="en-US" dirty="0"/>
              <a:t>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CB54F-71BB-491D-A98F-DF04FDAAD72D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39238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FontTx/>
              <a:buNone/>
            </a:pPr>
            <a:r>
              <a:rPr lang="en-US" dirty="0" err="1"/>
              <a:t>Ez</a:t>
            </a:r>
            <a:r>
              <a:rPr lang="en-US" dirty="0"/>
              <a:t> </a:t>
            </a:r>
            <a:r>
              <a:rPr lang="en-US" dirty="0" err="1"/>
              <a:t>egy</a:t>
            </a:r>
            <a:r>
              <a:rPr lang="en-US" dirty="0"/>
              <a:t> </a:t>
            </a:r>
            <a:r>
              <a:rPr lang="en-US" dirty="0" err="1"/>
              <a:t>összegzés</a:t>
            </a:r>
            <a:r>
              <a:rPr lang="en-US" dirty="0"/>
              <a:t>, </a:t>
            </a:r>
            <a:r>
              <a:rPr lang="en-US" dirty="0" err="1"/>
              <a:t>hogy</a:t>
            </a:r>
            <a:r>
              <a:rPr lang="en-US" dirty="0"/>
              <a:t> </a:t>
            </a:r>
            <a:r>
              <a:rPr lang="en-US" dirty="0" err="1"/>
              <a:t>mennyivel</a:t>
            </a:r>
            <a:r>
              <a:rPr lang="en-US" dirty="0"/>
              <a:t> </a:t>
            </a:r>
            <a:r>
              <a:rPr lang="en-US" dirty="0" err="1"/>
              <a:t>többet</a:t>
            </a:r>
            <a:r>
              <a:rPr lang="en-US" dirty="0"/>
              <a:t> </a:t>
            </a:r>
            <a:r>
              <a:rPr lang="en-US" dirty="0" err="1"/>
              <a:t>számít</a:t>
            </a:r>
            <a:r>
              <a:rPr lang="en-US" dirty="0"/>
              <a:t> 1-1 </a:t>
            </a:r>
            <a:r>
              <a:rPr lang="en-US" dirty="0" err="1"/>
              <a:t>kis</a:t>
            </a:r>
            <a:r>
              <a:rPr lang="en-US" dirty="0"/>
              <a:t> </a:t>
            </a:r>
            <a:r>
              <a:rPr lang="en-US" dirty="0" err="1"/>
              <a:t>apróság</a:t>
            </a:r>
            <a:r>
              <a:rPr lang="en-US" dirty="0"/>
              <a:t>. </a:t>
            </a:r>
            <a:r>
              <a:rPr lang="en-US" dirty="0" err="1"/>
              <a:t>Itt</a:t>
            </a:r>
            <a:r>
              <a:rPr lang="en-US" dirty="0"/>
              <a:t> </a:t>
            </a:r>
            <a:r>
              <a:rPr lang="en-US" dirty="0" err="1"/>
              <a:t>látszik</a:t>
            </a:r>
            <a:r>
              <a:rPr lang="en-US" dirty="0"/>
              <a:t> </a:t>
            </a:r>
            <a:r>
              <a:rPr lang="en-US" dirty="0" err="1"/>
              <a:t>azonban</a:t>
            </a:r>
            <a:r>
              <a:rPr lang="en-US" dirty="0"/>
              <a:t>, </a:t>
            </a:r>
            <a:r>
              <a:rPr lang="en-US" dirty="0" err="1"/>
              <a:t>hogy</a:t>
            </a:r>
            <a:r>
              <a:rPr lang="en-US" dirty="0"/>
              <a:t> a </a:t>
            </a:r>
            <a:r>
              <a:rPr lang="en-US" dirty="0" err="1"/>
              <a:t>normálvektor</a:t>
            </a:r>
            <a:r>
              <a:rPr lang="en-US" dirty="0"/>
              <a:t> </a:t>
            </a:r>
            <a:r>
              <a:rPr lang="en-US" dirty="0" err="1"/>
              <a:t>még</a:t>
            </a:r>
            <a:r>
              <a:rPr lang="en-US" dirty="0"/>
              <a:t> </a:t>
            </a:r>
            <a:r>
              <a:rPr lang="en-US" dirty="0" err="1"/>
              <a:t>ott</a:t>
            </a:r>
            <a:r>
              <a:rPr lang="en-US" dirty="0"/>
              <a:t> is </a:t>
            </a:r>
            <a:r>
              <a:rPr lang="en-US" dirty="0" err="1"/>
              <a:t>fényt</a:t>
            </a:r>
            <a:r>
              <a:rPr lang="en-US" dirty="0"/>
              <a:t> ad, </a:t>
            </a:r>
            <a:r>
              <a:rPr lang="en-US" dirty="0" err="1"/>
              <a:t>ahol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kellene</a:t>
            </a:r>
            <a:r>
              <a:rPr lang="en-US" dirty="0"/>
              <a:t> </a:t>
            </a:r>
            <a:r>
              <a:rPr lang="en-US" dirty="0" err="1"/>
              <a:t>neki</a:t>
            </a:r>
            <a:r>
              <a:rPr lang="en-US" dirty="0"/>
              <a:t>. </a:t>
            </a:r>
            <a:r>
              <a:rPr lang="en-US" dirty="0" err="1"/>
              <a:t>Ezt</a:t>
            </a:r>
            <a:r>
              <a:rPr lang="en-US" dirty="0"/>
              <a:t> </a:t>
            </a:r>
            <a:r>
              <a:rPr lang="en-US" dirty="0" err="1"/>
              <a:t>vehetjük</a:t>
            </a:r>
            <a:r>
              <a:rPr lang="en-US" dirty="0"/>
              <a:t> </a:t>
            </a:r>
            <a:r>
              <a:rPr lang="en-US" dirty="0" err="1"/>
              <a:t>egy</a:t>
            </a:r>
            <a:r>
              <a:rPr lang="en-US" dirty="0"/>
              <a:t> </a:t>
            </a:r>
            <a:r>
              <a:rPr lang="en-US" dirty="0" err="1"/>
              <a:t>természetellenes</a:t>
            </a:r>
            <a:r>
              <a:rPr lang="en-US" dirty="0"/>
              <a:t> </a:t>
            </a:r>
            <a:r>
              <a:rPr lang="en-US" dirty="0" err="1"/>
              <a:t>jelenségnek</a:t>
            </a:r>
            <a:r>
              <a:rPr lang="en-US" dirty="0"/>
              <a:t> de a </a:t>
            </a:r>
            <a:r>
              <a:rPr lang="en-US" dirty="0" err="1"/>
              <a:t>matematika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hazudik</a:t>
            </a:r>
            <a:r>
              <a:rPr lang="en-US" dirty="0"/>
              <a:t>, </a:t>
            </a:r>
            <a:r>
              <a:rPr lang="en-US" dirty="0" err="1"/>
              <a:t>főleg</a:t>
            </a:r>
            <a:r>
              <a:rPr lang="en-US" dirty="0"/>
              <a:t> </a:t>
            </a:r>
            <a:r>
              <a:rPr lang="en-US" dirty="0" err="1"/>
              <a:t>hogy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számoljuk</a:t>
            </a:r>
            <a:r>
              <a:rPr lang="en-US" dirty="0"/>
              <a:t> </a:t>
            </a:r>
            <a:r>
              <a:rPr lang="en-US" dirty="0" err="1"/>
              <a:t>ki</a:t>
            </a:r>
            <a:r>
              <a:rPr lang="en-US" dirty="0"/>
              <a:t>, </a:t>
            </a:r>
            <a:r>
              <a:rPr lang="en-US" dirty="0" err="1"/>
              <a:t>hogy</a:t>
            </a:r>
            <a:r>
              <a:rPr lang="en-US" dirty="0"/>
              <a:t> </a:t>
            </a:r>
            <a:r>
              <a:rPr lang="en-US" dirty="0" err="1"/>
              <a:t>az</a:t>
            </a:r>
            <a:r>
              <a:rPr lang="en-US" dirty="0"/>
              <a:t> a </a:t>
            </a:r>
            <a:r>
              <a:rPr lang="en-US" dirty="0" err="1"/>
              <a:t>pont</a:t>
            </a:r>
            <a:r>
              <a:rPr lang="en-US" dirty="0"/>
              <a:t> </a:t>
            </a:r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dirty="0" err="1"/>
              <a:t>árnyékban</a:t>
            </a:r>
            <a:r>
              <a:rPr lang="en-US" dirty="0"/>
              <a:t> van-e </a:t>
            </a:r>
            <a:r>
              <a:rPr lang="en-US" dirty="0" err="1"/>
              <a:t>vagy</a:t>
            </a:r>
            <a:r>
              <a:rPr lang="en-US" dirty="0"/>
              <a:t> sem. </a:t>
            </a:r>
            <a:r>
              <a:rPr lang="en-US" dirty="0" err="1"/>
              <a:t>Ezzel</a:t>
            </a:r>
            <a:r>
              <a:rPr lang="en-US" dirty="0"/>
              <a:t> </a:t>
            </a:r>
            <a:r>
              <a:rPr lang="en-US" dirty="0" err="1"/>
              <a:t>nincs</a:t>
            </a:r>
            <a:r>
              <a:rPr lang="en-US" dirty="0"/>
              <a:t> </a:t>
            </a:r>
            <a:r>
              <a:rPr lang="en-US" dirty="0" err="1"/>
              <a:t>itt</a:t>
            </a:r>
            <a:r>
              <a:rPr lang="en-US" dirty="0"/>
              <a:t> </a:t>
            </a:r>
            <a:r>
              <a:rPr lang="en-US" dirty="0" err="1"/>
              <a:t>probléma</a:t>
            </a:r>
            <a:r>
              <a:rPr lang="en-US" dirty="0"/>
              <a:t>, </a:t>
            </a:r>
            <a:r>
              <a:rPr lang="en-US" dirty="0" err="1"/>
              <a:t>majd</a:t>
            </a:r>
            <a:r>
              <a:rPr lang="en-US" dirty="0"/>
              <a:t> ha </a:t>
            </a:r>
            <a:r>
              <a:rPr lang="en-US" dirty="0" err="1"/>
              <a:t>valakit</a:t>
            </a:r>
            <a:r>
              <a:rPr lang="en-US" dirty="0"/>
              <a:t> </a:t>
            </a:r>
            <a:r>
              <a:rPr lang="en-US" dirty="0" err="1"/>
              <a:t>zavar</a:t>
            </a:r>
            <a:r>
              <a:rPr lang="en-US" dirty="0"/>
              <a:t> </a:t>
            </a:r>
            <a:r>
              <a:rPr lang="en-US" dirty="0" err="1"/>
              <a:t>akkor</a:t>
            </a:r>
            <a:r>
              <a:rPr lang="en-US" dirty="0"/>
              <a:t> </a:t>
            </a:r>
            <a:r>
              <a:rPr lang="en-US" dirty="0" err="1"/>
              <a:t>csinál</a:t>
            </a:r>
            <a:r>
              <a:rPr lang="en-US" dirty="0"/>
              <a:t> </a:t>
            </a:r>
            <a:r>
              <a:rPr lang="en-US" dirty="0" err="1"/>
              <a:t>valamilyen</a:t>
            </a:r>
            <a:r>
              <a:rPr lang="en-US" dirty="0"/>
              <a:t> </a:t>
            </a:r>
            <a:r>
              <a:rPr lang="en-US" dirty="0" err="1"/>
              <a:t>árnyék</a:t>
            </a:r>
            <a:r>
              <a:rPr lang="en-US" dirty="0"/>
              <a:t> </a:t>
            </a:r>
            <a:r>
              <a:rPr lang="en-US" dirty="0" err="1"/>
              <a:t>tesztet</a:t>
            </a:r>
            <a:r>
              <a:rPr lang="en-US" dirty="0"/>
              <a:t>.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 err="1"/>
              <a:t>Akit</a:t>
            </a:r>
            <a:r>
              <a:rPr lang="en-US" dirty="0"/>
              <a:t> </a:t>
            </a:r>
            <a:r>
              <a:rPr lang="en-US" dirty="0" err="1"/>
              <a:t>érdekel</a:t>
            </a:r>
            <a:r>
              <a:rPr lang="en-US" dirty="0"/>
              <a:t> a </a:t>
            </a:r>
            <a:r>
              <a:rPr lang="en-US" dirty="0" err="1"/>
              <a:t>legegyszer</a:t>
            </a:r>
            <a:r>
              <a:rPr lang="hu-HU" dirty="0"/>
              <a:t>ű</a:t>
            </a:r>
            <a:r>
              <a:rPr lang="en-US" dirty="0"/>
              <a:t>bb </a:t>
            </a:r>
            <a:r>
              <a:rPr lang="en-US" dirty="0" err="1"/>
              <a:t>árnyék</a:t>
            </a:r>
            <a:r>
              <a:rPr lang="en-US" dirty="0"/>
              <a:t> </a:t>
            </a:r>
            <a:r>
              <a:rPr lang="en-US" dirty="0" err="1"/>
              <a:t>teszt</a:t>
            </a:r>
            <a:r>
              <a:rPr lang="en-US" dirty="0"/>
              <a:t> (</a:t>
            </a:r>
            <a:r>
              <a:rPr lang="en-US" dirty="0" err="1"/>
              <a:t>inkrementális</a:t>
            </a:r>
            <a:r>
              <a:rPr lang="en-US" dirty="0"/>
              <a:t> </a:t>
            </a:r>
            <a:r>
              <a:rPr lang="en-US" dirty="0" err="1"/>
              <a:t>képszintézisben</a:t>
            </a:r>
            <a:r>
              <a:rPr lang="en-US" dirty="0"/>
              <a:t>, </a:t>
            </a:r>
            <a:r>
              <a:rPr lang="en-US" dirty="0" err="1"/>
              <a:t>amit</a:t>
            </a:r>
            <a:r>
              <a:rPr lang="en-US" dirty="0"/>
              <a:t> mi </a:t>
            </a:r>
            <a:r>
              <a:rPr lang="en-US" dirty="0" err="1"/>
              <a:t>csinálunk</a:t>
            </a:r>
            <a:r>
              <a:rPr lang="en-US" dirty="0"/>
              <a:t> most), </a:t>
            </a:r>
            <a:r>
              <a:rPr lang="en-US" dirty="0" err="1"/>
              <a:t>azt</a:t>
            </a:r>
            <a:r>
              <a:rPr lang="en-US" dirty="0"/>
              <a:t> shadow </a:t>
            </a:r>
            <a:r>
              <a:rPr lang="en-US" dirty="0" err="1"/>
              <a:t>mappelésnek</a:t>
            </a:r>
            <a:r>
              <a:rPr lang="en-US" dirty="0"/>
              <a:t> </a:t>
            </a:r>
            <a:r>
              <a:rPr lang="en-US" dirty="0" err="1"/>
              <a:t>hívják</a:t>
            </a:r>
            <a:r>
              <a:rPr lang="en-US" dirty="0"/>
              <a:t>, de </a:t>
            </a:r>
            <a:r>
              <a:rPr lang="en-US" dirty="0" err="1"/>
              <a:t>azt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a </a:t>
            </a:r>
            <a:r>
              <a:rPr lang="en-US" dirty="0" err="1"/>
              <a:t>művész</a:t>
            </a:r>
            <a:r>
              <a:rPr lang="en-US" dirty="0"/>
              <a:t> </a:t>
            </a:r>
            <a:r>
              <a:rPr lang="en-US" dirty="0" err="1"/>
              <a:t>csinálja</a:t>
            </a:r>
            <a:r>
              <a:rPr lang="en-US" dirty="0"/>
              <a:t>, </a:t>
            </a:r>
            <a:r>
              <a:rPr lang="en-US" dirty="0" err="1"/>
              <a:t>hanem</a:t>
            </a:r>
            <a:r>
              <a:rPr lang="en-US" dirty="0"/>
              <a:t> </a:t>
            </a:r>
            <a:r>
              <a:rPr lang="en-US" dirty="0" err="1"/>
              <a:t>nekünk</a:t>
            </a:r>
            <a:r>
              <a:rPr lang="en-US" dirty="0"/>
              <a:t> </a:t>
            </a:r>
            <a:r>
              <a:rPr lang="en-US" dirty="0" err="1"/>
              <a:t>kell</a:t>
            </a:r>
            <a:r>
              <a:rPr lang="en-US" dirty="0"/>
              <a:t> </a:t>
            </a:r>
            <a:r>
              <a:rPr lang="en-US" dirty="0" err="1"/>
              <a:t>elkészíteni</a:t>
            </a:r>
            <a:r>
              <a:rPr lang="en-US" dirty="0"/>
              <a:t> </a:t>
            </a:r>
            <a:r>
              <a:rPr lang="en-US" dirty="0" err="1"/>
              <a:t>egy</a:t>
            </a:r>
            <a:r>
              <a:rPr lang="en-US" dirty="0"/>
              <a:t> (</a:t>
            </a:r>
            <a:r>
              <a:rPr lang="en-US" dirty="0" err="1"/>
              <a:t>vagy</a:t>
            </a:r>
            <a:r>
              <a:rPr lang="en-US" dirty="0"/>
              <a:t> </a:t>
            </a:r>
            <a:r>
              <a:rPr lang="en-US" dirty="0" err="1"/>
              <a:t>több</a:t>
            </a:r>
            <a:r>
              <a:rPr lang="en-US" dirty="0"/>
              <a:t>) shadow map </a:t>
            </a:r>
            <a:r>
              <a:rPr lang="en-US" dirty="0" err="1"/>
              <a:t>textúrát</a:t>
            </a:r>
            <a:r>
              <a:rPr lang="en-US" dirty="0"/>
              <a:t>, </a:t>
            </a:r>
            <a:r>
              <a:rPr lang="en-US" dirty="0" err="1"/>
              <a:t>amit</a:t>
            </a:r>
            <a:r>
              <a:rPr lang="en-US" dirty="0"/>
              <a:t> </a:t>
            </a:r>
            <a:r>
              <a:rPr lang="en-US" dirty="0" err="1"/>
              <a:t>tudunk</a:t>
            </a:r>
            <a:r>
              <a:rPr lang="en-US" dirty="0"/>
              <a:t> </a:t>
            </a:r>
            <a:r>
              <a:rPr lang="en-US" dirty="0" err="1"/>
              <a:t>használni</a:t>
            </a:r>
            <a:r>
              <a:rPr lang="en-US" dirty="0"/>
              <a:t> </a:t>
            </a:r>
            <a:r>
              <a:rPr lang="en-US" dirty="0" err="1"/>
              <a:t>arra</a:t>
            </a:r>
            <a:r>
              <a:rPr lang="en-US" dirty="0"/>
              <a:t>, </a:t>
            </a:r>
            <a:r>
              <a:rPr lang="en-US" dirty="0" err="1"/>
              <a:t>hogy</a:t>
            </a:r>
            <a:r>
              <a:rPr lang="en-US" dirty="0"/>
              <a:t> </a:t>
            </a:r>
            <a:r>
              <a:rPr lang="en-US" dirty="0" err="1"/>
              <a:t>megvizsgáljuk</a:t>
            </a:r>
            <a:r>
              <a:rPr lang="en-US" dirty="0"/>
              <a:t>, </a:t>
            </a:r>
            <a:r>
              <a:rPr lang="en-US" dirty="0" err="1"/>
              <a:t>hogy</a:t>
            </a:r>
            <a:r>
              <a:rPr lang="en-US" dirty="0"/>
              <a:t> </a:t>
            </a:r>
            <a:r>
              <a:rPr lang="en-US" dirty="0" err="1"/>
              <a:t>eléri</a:t>
            </a:r>
            <a:r>
              <a:rPr lang="en-US" dirty="0"/>
              <a:t>-e a </a:t>
            </a:r>
            <a:r>
              <a:rPr lang="en-US" dirty="0" err="1"/>
              <a:t>fény</a:t>
            </a:r>
            <a:r>
              <a:rPr lang="en-US" dirty="0"/>
              <a:t> </a:t>
            </a:r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dirty="0" err="1"/>
              <a:t>objektumunkat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CB54F-71BB-491D-A98F-DF04FDAAD72D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43674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FontTx/>
              <a:buNone/>
            </a:pPr>
            <a:r>
              <a:rPr lang="en-US" dirty="0" err="1"/>
              <a:t>Csak</a:t>
            </a:r>
            <a:r>
              <a:rPr lang="en-US" dirty="0"/>
              <a:t> </a:t>
            </a:r>
            <a:r>
              <a:rPr lang="en-US" dirty="0" err="1"/>
              <a:t>cseréljük</a:t>
            </a:r>
            <a:r>
              <a:rPr lang="en-US" dirty="0"/>
              <a:t> le a </a:t>
            </a:r>
            <a:r>
              <a:rPr lang="en-US" dirty="0" err="1"/>
              <a:t>két</a:t>
            </a:r>
            <a:r>
              <a:rPr lang="en-US" dirty="0"/>
              <a:t> </a:t>
            </a:r>
            <a:r>
              <a:rPr lang="en-US" dirty="0" err="1"/>
              <a:t>fájlt</a:t>
            </a:r>
            <a:r>
              <a:rPr lang="en-US" dirty="0"/>
              <a:t>, ha van </a:t>
            </a:r>
            <a:r>
              <a:rPr lang="en-US" dirty="0" err="1"/>
              <a:t>ennél</a:t>
            </a:r>
            <a:r>
              <a:rPr lang="en-US" dirty="0"/>
              <a:t> </a:t>
            </a:r>
            <a:r>
              <a:rPr lang="en-US" dirty="0" err="1"/>
              <a:t>szebb</a:t>
            </a:r>
            <a:r>
              <a:rPr lang="en-US" dirty="0"/>
              <a:t> </a:t>
            </a:r>
            <a:r>
              <a:rPr lang="en-US" dirty="0" err="1"/>
              <a:t>megoldásod</a:t>
            </a:r>
            <a:r>
              <a:rPr lang="en-US" dirty="0"/>
              <a:t> </a:t>
            </a:r>
            <a:r>
              <a:rPr lang="en-US" dirty="0" err="1"/>
              <a:t>már</a:t>
            </a:r>
            <a:r>
              <a:rPr lang="en-US" dirty="0"/>
              <a:t>, </a:t>
            </a:r>
            <a:r>
              <a:rPr lang="en-US" dirty="0" err="1"/>
              <a:t>használd</a:t>
            </a:r>
            <a:r>
              <a:rPr lang="en-US" dirty="0"/>
              <a:t> </a:t>
            </a:r>
            <a:r>
              <a:rPr lang="en-US" dirty="0" err="1"/>
              <a:t>azt</a:t>
            </a:r>
            <a:r>
              <a:rPr lang="en-US" dirty="0"/>
              <a:t>.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CB54F-71BB-491D-A98F-DF04FDAAD72D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1484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CB54F-71BB-491D-A98F-DF04FDAAD72D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57053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 err="1"/>
              <a:t>Hát</a:t>
            </a:r>
            <a:r>
              <a:rPr lang="en-US" dirty="0"/>
              <a:t> </a:t>
            </a:r>
            <a:r>
              <a:rPr lang="en-US" dirty="0" err="1"/>
              <a:t>ez</a:t>
            </a:r>
            <a:r>
              <a:rPr lang="en-US" dirty="0"/>
              <a:t> </a:t>
            </a:r>
            <a:r>
              <a:rPr lang="en-US" dirty="0" err="1"/>
              <a:t>elég</a:t>
            </a:r>
            <a:r>
              <a:rPr lang="en-US" dirty="0"/>
              <a:t> </a:t>
            </a:r>
            <a:r>
              <a:rPr lang="en-US" dirty="0" err="1"/>
              <a:t>csúnyának</a:t>
            </a:r>
            <a:r>
              <a:rPr lang="en-US" dirty="0"/>
              <a:t> </a:t>
            </a:r>
            <a:r>
              <a:rPr lang="en-US" dirty="0" err="1"/>
              <a:t>néz</a:t>
            </a:r>
            <a:r>
              <a:rPr lang="en-US" dirty="0"/>
              <a:t> </a:t>
            </a:r>
            <a:r>
              <a:rPr lang="en-US" dirty="0" err="1"/>
              <a:t>ki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CB54F-71BB-491D-A98F-DF04FDAAD72D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98131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CB54F-71BB-491D-A98F-DF04FDAAD72D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78918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CB54F-71BB-491D-A98F-DF04FDAAD72D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71271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Úgy</a:t>
            </a:r>
            <a:r>
              <a:rPr lang="en-US" dirty="0"/>
              <a:t> </a:t>
            </a:r>
            <a:r>
              <a:rPr lang="en-US" dirty="0" err="1"/>
              <a:t>módosítjuk</a:t>
            </a:r>
            <a:r>
              <a:rPr lang="en-US" dirty="0"/>
              <a:t> </a:t>
            </a:r>
            <a:r>
              <a:rPr lang="en-US" dirty="0" err="1"/>
              <a:t>az</a:t>
            </a:r>
            <a:r>
              <a:rPr lang="en-US" dirty="0"/>
              <a:t> s0 shader </a:t>
            </a:r>
            <a:r>
              <a:rPr lang="en-US" dirty="0" err="1"/>
              <a:t>regiszterben</a:t>
            </a:r>
            <a:r>
              <a:rPr lang="en-US" dirty="0"/>
              <a:t> </a:t>
            </a:r>
            <a:r>
              <a:rPr lang="en-US" dirty="0" err="1"/>
              <a:t>lévő</a:t>
            </a:r>
            <a:r>
              <a:rPr lang="en-US" dirty="0"/>
              <a:t> static sampler-</a:t>
            </a:r>
            <a:r>
              <a:rPr lang="en-US" dirty="0" err="1"/>
              <a:t>ünket</a:t>
            </a:r>
            <a:r>
              <a:rPr lang="en-US" dirty="0"/>
              <a:t>, </a:t>
            </a:r>
            <a:r>
              <a:rPr lang="en-US" dirty="0" err="1"/>
              <a:t>hogy</a:t>
            </a:r>
            <a:r>
              <a:rPr lang="en-US" dirty="0"/>
              <a:t> </a:t>
            </a:r>
            <a:r>
              <a:rPr lang="en-US" dirty="0" err="1"/>
              <a:t>az</a:t>
            </a:r>
            <a:r>
              <a:rPr lang="en-US" dirty="0"/>
              <a:t> U,V </a:t>
            </a:r>
            <a:r>
              <a:rPr lang="en-US" dirty="0" err="1"/>
              <a:t>irányban</a:t>
            </a:r>
            <a:r>
              <a:rPr lang="en-US" dirty="0"/>
              <a:t> a </a:t>
            </a:r>
            <a:r>
              <a:rPr lang="en-US" dirty="0" err="1"/>
              <a:t>textúra</a:t>
            </a:r>
            <a:r>
              <a:rPr lang="en-US" dirty="0"/>
              <a:t> </a:t>
            </a:r>
            <a:r>
              <a:rPr lang="en-US" dirty="0" err="1"/>
              <a:t>címzését</a:t>
            </a:r>
            <a:r>
              <a:rPr lang="en-US" dirty="0"/>
              <a:t> WRAP-re </a:t>
            </a:r>
            <a:r>
              <a:rPr lang="en-US" dirty="0" err="1"/>
              <a:t>állítjuk</a:t>
            </a:r>
            <a:r>
              <a:rPr lang="en-US" dirty="0"/>
              <a:t>, </a:t>
            </a:r>
            <a:r>
              <a:rPr lang="en-US" dirty="0" err="1"/>
              <a:t>ezzel</a:t>
            </a:r>
            <a:r>
              <a:rPr lang="en-US" dirty="0"/>
              <a:t> </a:t>
            </a:r>
            <a:r>
              <a:rPr lang="en-US" dirty="0" err="1"/>
              <a:t>azt</a:t>
            </a:r>
            <a:r>
              <a:rPr lang="en-US" dirty="0"/>
              <a:t> </a:t>
            </a:r>
            <a:r>
              <a:rPr lang="en-US" dirty="0" err="1"/>
              <a:t>mondjuk</a:t>
            </a:r>
            <a:r>
              <a:rPr lang="en-US" dirty="0"/>
              <a:t> </a:t>
            </a:r>
            <a:r>
              <a:rPr lang="en-US" dirty="0" err="1"/>
              <a:t>neki</a:t>
            </a:r>
            <a:r>
              <a:rPr lang="en-US" dirty="0"/>
              <a:t>, </a:t>
            </a:r>
            <a:r>
              <a:rPr lang="en-US" dirty="0" err="1"/>
              <a:t>hogy</a:t>
            </a:r>
            <a:r>
              <a:rPr lang="en-US" dirty="0"/>
              <a:t>  </a:t>
            </a:r>
            <a:r>
              <a:rPr lang="en-US" dirty="0" err="1"/>
              <a:t>modulálja</a:t>
            </a:r>
            <a:r>
              <a:rPr lang="en-US" dirty="0"/>
              <a:t> le a </a:t>
            </a:r>
            <a:r>
              <a:rPr lang="en-US" dirty="0" err="1"/>
              <a:t>textúra</a:t>
            </a:r>
            <a:r>
              <a:rPr lang="en-US" dirty="0"/>
              <a:t> </a:t>
            </a:r>
            <a:r>
              <a:rPr lang="en-US" dirty="0" err="1"/>
              <a:t>koordinátát</a:t>
            </a:r>
            <a:r>
              <a:rPr lang="en-US" dirty="0"/>
              <a:t> 0-1 </a:t>
            </a:r>
            <a:r>
              <a:rPr lang="en-US" dirty="0" err="1"/>
              <a:t>közé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 err="1"/>
              <a:t>Figyelem</a:t>
            </a:r>
            <a:r>
              <a:rPr lang="en-US" dirty="0"/>
              <a:t> </a:t>
            </a:r>
            <a:r>
              <a:rPr lang="en-US" dirty="0" err="1"/>
              <a:t>itt</a:t>
            </a:r>
            <a:r>
              <a:rPr lang="en-US" dirty="0"/>
              <a:t> </a:t>
            </a:r>
            <a:r>
              <a:rPr lang="en-US" dirty="0" err="1"/>
              <a:t>fontos</a:t>
            </a:r>
            <a:r>
              <a:rPr lang="en-US" dirty="0"/>
              <a:t>, </a:t>
            </a:r>
            <a:r>
              <a:rPr lang="en-US" dirty="0" err="1"/>
              <a:t>hogy</a:t>
            </a:r>
            <a:r>
              <a:rPr lang="en-US" dirty="0"/>
              <a:t> </a:t>
            </a:r>
            <a:r>
              <a:rPr lang="en-US" dirty="0" err="1"/>
              <a:t>ez</a:t>
            </a:r>
            <a:r>
              <a:rPr lang="en-US" dirty="0"/>
              <a:t> </a:t>
            </a:r>
            <a:r>
              <a:rPr lang="en-US" dirty="0" err="1"/>
              <a:t>moduláció</a:t>
            </a:r>
            <a:r>
              <a:rPr lang="en-US" dirty="0"/>
              <a:t>, </a:t>
            </a:r>
            <a:r>
              <a:rPr lang="en-US" dirty="0" err="1"/>
              <a:t>tehát</a:t>
            </a:r>
            <a:r>
              <a:rPr lang="en-US" dirty="0"/>
              <a:t> ha </a:t>
            </a:r>
            <a:r>
              <a:rPr lang="en-US" dirty="0" err="1"/>
              <a:t>felül</a:t>
            </a:r>
            <a:r>
              <a:rPr lang="en-US" dirty="0"/>
              <a:t> </a:t>
            </a:r>
            <a:r>
              <a:rPr lang="en-US" dirty="0" err="1"/>
              <a:t>kilépünk</a:t>
            </a:r>
            <a:r>
              <a:rPr lang="en-US" dirty="0"/>
              <a:t> a [0,1] </a:t>
            </a:r>
            <a:r>
              <a:rPr lang="en-US" dirty="0" err="1"/>
              <a:t>tartományból</a:t>
            </a:r>
            <a:r>
              <a:rPr lang="en-US" dirty="0"/>
              <a:t> </a:t>
            </a:r>
            <a:r>
              <a:rPr lang="en-US" dirty="0" err="1"/>
              <a:t>akkor</a:t>
            </a:r>
            <a:r>
              <a:rPr lang="en-US" dirty="0"/>
              <a:t> </a:t>
            </a:r>
            <a:r>
              <a:rPr lang="en-US" dirty="0" err="1"/>
              <a:t>ismét</a:t>
            </a:r>
            <a:r>
              <a:rPr lang="en-US" dirty="0"/>
              <a:t> </a:t>
            </a:r>
            <a:r>
              <a:rPr lang="en-US" dirty="0" err="1"/>
              <a:t>alul</a:t>
            </a:r>
            <a:r>
              <a:rPr lang="en-US" dirty="0"/>
              <a:t> </a:t>
            </a:r>
            <a:r>
              <a:rPr lang="en-US" dirty="0" err="1"/>
              <a:t>kezdünk</a:t>
            </a:r>
            <a:r>
              <a:rPr lang="en-US" dirty="0"/>
              <a:t>, </a:t>
            </a:r>
            <a:r>
              <a:rPr lang="en-US" dirty="0" err="1"/>
              <a:t>ezért</a:t>
            </a:r>
            <a:r>
              <a:rPr lang="en-US" dirty="0"/>
              <a:t> </a:t>
            </a:r>
            <a:r>
              <a:rPr lang="en-US" dirty="0" err="1"/>
              <a:t>lesz</a:t>
            </a:r>
            <a:r>
              <a:rPr lang="en-US" dirty="0"/>
              <a:t> </a:t>
            </a:r>
            <a:r>
              <a:rPr lang="en-US" dirty="0" err="1"/>
              <a:t>ismétlődő</a:t>
            </a:r>
            <a:r>
              <a:rPr lang="en-US" dirty="0"/>
              <a:t>. MSDN-</a:t>
            </a:r>
            <a:r>
              <a:rPr lang="en-US" dirty="0" err="1"/>
              <a:t>en</a:t>
            </a:r>
            <a:r>
              <a:rPr lang="en-US" dirty="0"/>
              <a:t> a </a:t>
            </a:r>
            <a:r>
              <a:rPr lang="en-US" dirty="0" err="1"/>
              <a:t>lehetséges</a:t>
            </a:r>
            <a:r>
              <a:rPr lang="en-US" dirty="0"/>
              <a:t> </a:t>
            </a:r>
            <a:r>
              <a:rPr lang="en-US" dirty="0" err="1"/>
              <a:t>textúra</a:t>
            </a:r>
            <a:r>
              <a:rPr lang="en-US" dirty="0"/>
              <a:t> </a:t>
            </a:r>
            <a:r>
              <a:rPr lang="en-US" dirty="0" err="1"/>
              <a:t>címzési</a:t>
            </a:r>
            <a:r>
              <a:rPr lang="en-US" dirty="0"/>
              <a:t> </a:t>
            </a:r>
            <a:r>
              <a:rPr lang="en-US" dirty="0" err="1"/>
              <a:t>módokat</a:t>
            </a:r>
            <a:r>
              <a:rPr lang="en-US" dirty="0"/>
              <a:t> </a:t>
            </a:r>
            <a:r>
              <a:rPr lang="en-US" dirty="0" err="1"/>
              <a:t>megtaláljátok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CB54F-71BB-491D-A98F-DF04FDAAD72D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5423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Egyszer</a:t>
            </a:r>
            <a:r>
              <a:rPr lang="hu-HU" dirty="0"/>
              <a:t>ű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rászorzunk</a:t>
            </a:r>
            <a:r>
              <a:rPr lang="en-US" dirty="0"/>
              <a:t> a </a:t>
            </a:r>
            <a:r>
              <a:rPr lang="en-US" dirty="0" err="1"/>
              <a:t>texCoord</a:t>
            </a:r>
            <a:r>
              <a:rPr lang="en-US" dirty="0"/>
              <a:t>-ra </a:t>
            </a:r>
            <a:r>
              <a:rPr lang="en-US" dirty="0" err="1"/>
              <a:t>egy</a:t>
            </a:r>
            <a:r>
              <a:rPr lang="en-US" dirty="0"/>
              <a:t> 4-es </a:t>
            </a:r>
            <a:r>
              <a:rPr lang="en-US" dirty="0" err="1"/>
              <a:t>konstanst</a:t>
            </a:r>
            <a:r>
              <a:rPr lang="en-US" dirty="0"/>
              <a:t> most, </a:t>
            </a:r>
            <a:r>
              <a:rPr lang="en-US" dirty="0" err="1"/>
              <a:t>ez</a:t>
            </a:r>
            <a:r>
              <a:rPr lang="en-US" dirty="0"/>
              <a:t> </a:t>
            </a:r>
            <a:r>
              <a:rPr lang="en-US" dirty="0" err="1"/>
              <a:t>arra</a:t>
            </a:r>
            <a:r>
              <a:rPr lang="en-US" dirty="0"/>
              <a:t> </a:t>
            </a:r>
            <a:r>
              <a:rPr lang="en-US" dirty="0" err="1"/>
              <a:t>kell</a:t>
            </a:r>
            <a:r>
              <a:rPr lang="en-US" dirty="0"/>
              <a:t>, </a:t>
            </a:r>
            <a:r>
              <a:rPr lang="en-US" dirty="0" err="1"/>
              <a:t>hogy</a:t>
            </a:r>
            <a:r>
              <a:rPr lang="en-US" dirty="0"/>
              <a:t> s</a:t>
            </a:r>
            <a:r>
              <a:rPr lang="hu-HU" dirty="0"/>
              <a:t>ű</a:t>
            </a:r>
            <a:r>
              <a:rPr lang="en-US" dirty="0"/>
              <a:t>r</a:t>
            </a:r>
            <a:r>
              <a:rPr lang="hu-HU" dirty="0"/>
              <a:t>ű</a:t>
            </a:r>
            <a:r>
              <a:rPr lang="en-US" dirty="0" err="1"/>
              <a:t>bbek</a:t>
            </a:r>
            <a:r>
              <a:rPr lang="en-US" dirty="0"/>
              <a:t> </a:t>
            </a:r>
            <a:r>
              <a:rPr lang="en-US" dirty="0" err="1"/>
              <a:t>legyenek</a:t>
            </a:r>
            <a:r>
              <a:rPr lang="en-US" dirty="0"/>
              <a:t> a </a:t>
            </a:r>
            <a:r>
              <a:rPr lang="en-US" dirty="0" err="1"/>
              <a:t>textúra</a:t>
            </a:r>
            <a:r>
              <a:rPr lang="en-US" dirty="0"/>
              <a:t> </a:t>
            </a:r>
            <a:r>
              <a:rPr lang="en-US" dirty="0" err="1"/>
              <a:t>koordináták</a:t>
            </a:r>
            <a:r>
              <a:rPr lang="en-US" dirty="0"/>
              <a:t>, </a:t>
            </a:r>
            <a:r>
              <a:rPr lang="en-US" dirty="0" err="1"/>
              <a:t>tehát</a:t>
            </a:r>
            <a:r>
              <a:rPr lang="en-US" dirty="0"/>
              <a:t> a </a:t>
            </a:r>
            <a:r>
              <a:rPr lang="en-US" dirty="0" err="1"/>
              <a:t>modell</a:t>
            </a:r>
            <a:r>
              <a:rPr lang="en-US" dirty="0"/>
              <a:t> [0,1] </a:t>
            </a:r>
            <a:r>
              <a:rPr lang="en-US" dirty="0" err="1"/>
              <a:t>teréből</a:t>
            </a:r>
            <a:r>
              <a:rPr lang="en-US" dirty="0"/>
              <a:t> </a:t>
            </a:r>
            <a:r>
              <a:rPr lang="en-US" dirty="0" err="1"/>
              <a:t>kimegyünk</a:t>
            </a:r>
            <a:r>
              <a:rPr lang="en-US" dirty="0"/>
              <a:t> [0,4] </a:t>
            </a:r>
            <a:r>
              <a:rPr lang="en-US" dirty="0" err="1"/>
              <a:t>térbe</a:t>
            </a:r>
            <a:r>
              <a:rPr lang="en-US" dirty="0"/>
              <a:t>, </a:t>
            </a:r>
            <a:r>
              <a:rPr lang="en-US" dirty="0" err="1"/>
              <a:t>ami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gond</a:t>
            </a:r>
            <a:r>
              <a:rPr lang="en-US" dirty="0"/>
              <a:t>, </a:t>
            </a:r>
            <a:r>
              <a:rPr lang="en-US" dirty="0" err="1"/>
              <a:t>hiszen</a:t>
            </a:r>
            <a:r>
              <a:rPr lang="en-US" dirty="0"/>
              <a:t> </a:t>
            </a:r>
            <a:r>
              <a:rPr lang="en-US" dirty="0" err="1"/>
              <a:t>beállítottuk</a:t>
            </a:r>
            <a:r>
              <a:rPr lang="en-US" dirty="0"/>
              <a:t> </a:t>
            </a:r>
            <a:r>
              <a:rPr lang="en-US" dirty="0" err="1"/>
              <a:t>az</a:t>
            </a:r>
            <a:r>
              <a:rPr lang="en-US" dirty="0"/>
              <a:t> addressing </a:t>
            </a:r>
            <a:r>
              <a:rPr lang="en-US" dirty="0" err="1"/>
              <a:t>módot</a:t>
            </a:r>
            <a:r>
              <a:rPr lang="en-US" dirty="0"/>
              <a:t> U,V </a:t>
            </a:r>
            <a:r>
              <a:rPr lang="en-US" dirty="0" err="1"/>
              <a:t>irányba</a:t>
            </a:r>
            <a:r>
              <a:rPr lang="en-US" dirty="0"/>
              <a:t> WRAP-re, </a:t>
            </a:r>
            <a:r>
              <a:rPr lang="en-US" dirty="0" err="1"/>
              <a:t>tehát</a:t>
            </a:r>
            <a:r>
              <a:rPr lang="en-US" dirty="0"/>
              <a:t> </a:t>
            </a:r>
            <a:r>
              <a:rPr lang="en-US" dirty="0" err="1"/>
              <a:t>majd</a:t>
            </a:r>
            <a:r>
              <a:rPr lang="en-US" dirty="0"/>
              <a:t> </a:t>
            </a:r>
            <a:r>
              <a:rPr lang="en-US" dirty="0" err="1"/>
              <a:t>szépen</a:t>
            </a:r>
            <a:r>
              <a:rPr lang="en-US" dirty="0"/>
              <a:t> </a:t>
            </a:r>
            <a:r>
              <a:rPr lang="en-US" dirty="0" err="1"/>
              <a:t>veszi</a:t>
            </a:r>
            <a:r>
              <a:rPr lang="en-US" dirty="0"/>
              <a:t> a </a:t>
            </a:r>
            <a:r>
              <a:rPr lang="en-US" dirty="0" err="1"/>
              <a:t>törtrészét</a:t>
            </a:r>
            <a:r>
              <a:rPr lang="en-US" dirty="0"/>
              <a:t> </a:t>
            </a:r>
            <a:r>
              <a:rPr lang="en-US" dirty="0" err="1"/>
              <a:t>így</a:t>
            </a:r>
            <a:r>
              <a:rPr lang="en-US" dirty="0"/>
              <a:t> </a:t>
            </a:r>
            <a:r>
              <a:rPr lang="en-US" dirty="0" err="1"/>
              <a:t>kapjuk</a:t>
            </a:r>
            <a:r>
              <a:rPr lang="en-US" dirty="0"/>
              <a:t> a [0,1] </a:t>
            </a:r>
            <a:r>
              <a:rPr lang="en-US" dirty="0" err="1"/>
              <a:t>értéket</a:t>
            </a:r>
            <a:r>
              <a:rPr lang="en-US" dirty="0"/>
              <a:t> </a:t>
            </a:r>
            <a:r>
              <a:rPr lang="en-US" dirty="0" err="1"/>
              <a:t>vissza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CB54F-71BB-491D-A98F-DF04FDAAD72D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15926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/>
              <a:t>Na de </a:t>
            </a:r>
            <a:r>
              <a:rPr lang="en-US" dirty="0" err="1"/>
              <a:t>várjunk</a:t>
            </a:r>
            <a:r>
              <a:rPr lang="en-US" dirty="0"/>
              <a:t> </a:t>
            </a:r>
            <a:r>
              <a:rPr lang="en-US" dirty="0" err="1"/>
              <a:t>egy</a:t>
            </a:r>
            <a:r>
              <a:rPr lang="en-US" dirty="0"/>
              <a:t> </a:t>
            </a:r>
            <a:r>
              <a:rPr lang="en-US" dirty="0" err="1"/>
              <a:t>pillanatot</a:t>
            </a:r>
            <a:r>
              <a:rPr lang="en-US" dirty="0"/>
              <a:t>, most </a:t>
            </a:r>
            <a:r>
              <a:rPr lang="en-US" dirty="0" err="1"/>
              <a:t>olyan</a:t>
            </a:r>
            <a:r>
              <a:rPr lang="en-US" dirty="0"/>
              <a:t>, </a:t>
            </a:r>
            <a:r>
              <a:rPr lang="en-US" dirty="0" err="1"/>
              <a:t>mintha</a:t>
            </a:r>
            <a:r>
              <a:rPr lang="en-US" dirty="0"/>
              <a:t> a </a:t>
            </a:r>
            <a:r>
              <a:rPr lang="en-US" dirty="0" err="1"/>
              <a:t>fény</a:t>
            </a:r>
            <a:r>
              <a:rPr lang="en-US" dirty="0"/>
              <a:t> </a:t>
            </a:r>
            <a:r>
              <a:rPr lang="en-US" dirty="0" err="1"/>
              <a:t>egyszerre</a:t>
            </a:r>
            <a:r>
              <a:rPr lang="en-US" dirty="0"/>
              <a:t> </a:t>
            </a:r>
            <a:r>
              <a:rPr lang="en-US" dirty="0" err="1"/>
              <a:t>jönne</a:t>
            </a:r>
            <a:r>
              <a:rPr lang="en-US" dirty="0"/>
              <a:t> </a:t>
            </a:r>
            <a:r>
              <a:rPr lang="en-US" dirty="0" err="1"/>
              <a:t>felülről</a:t>
            </a:r>
            <a:r>
              <a:rPr lang="en-US" dirty="0"/>
              <a:t>, de a </a:t>
            </a:r>
            <a:r>
              <a:rPr lang="en-US" dirty="0" err="1"/>
              <a:t>repedéseket</a:t>
            </a:r>
            <a:r>
              <a:rPr lang="en-US" dirty="0"/>
              <a:t> meg </a:t>
            </a:r>
            <a:r>
              <a:rPr lang="en-US" dirty="0" err="1"/>
              <a:t>alulról</a:t>
            </a:r>
            <a:r>
              <a:rPr lang="en-US" dirty="0"/>
              <a:t> </a:t>
            </a:r>
            <a:r>
              <a:rPr lang="en-US" dirty="0" err="1"/>
              <a:t>világítanánk</a:t>
            </a:r>
            <a:r>
              <a:rPr lang="en-US" dirty="0"/>
              <a:t> meg. </a:t>
            </a:r>
            <a:r>
              <a:rPr lang="en-US" dirty="0" err="1"/>
              <a:t>Akkor</a:t>
            </a:r>
            <a:r>
              <a:rPr lang="en-US" dirty="0"/>
              <a:t> most mi </a:t>
            </a:r>
            <a:r>
              <a:rPr lang="en-US" dirty="0" err="1"/>
              <a:t>történik</a:t>
            </a:r>
            <a:r>
              <a:rPr lang="en-US" dirty="0"/>
              <a:t>?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 err="1"/>
              <a:t>Ezzel</a:t>
            </a:r>
            <a:r>
              <a:rPr lang="en-US" dirty="0"/>
              <a:t> a </a:t>
            </a:r>
            <a:r>
              <a:rPr lang="en-US" dirty="0" err="1"/>
              <a:t>textúrával</a:t>
            </a:r>
            <a:r>
              <a:rPr lang="en-US" dirty="0"/>
              <a:t> </a:t>
            </a:r>
            <a:r>
              <a:rPr lang="en-US" dirty="0" err="1"/>
              <a:t>az</a:t>
            </a:r>
            <a:r>
              <a:rPr lang="en-US" dirty="0"/>
              <a:t> a </a:t>
            </a:r>
            <a:r>
              <a:rPr lang="en-US" dirty="0" err="1"/>
              <a:t>gond</a:t>
            </a:r>
            <a:r>
              <a:rPr lang="en-US" dirty="0"/>
              <a:t>, </a:t>
            </a:r>
            <a:r>
              <a:rPr lang="en-US" dirty="0" err="1"/>
              <a:t>hogy</a:t>
            </a:r>
            <a:r>
              <a:rPr lang="en-US" dirty="0"/>
              <a:t> </a:t>
            </a:r>
            <a:r>
              <a:rPr lang="en-US" dirty="0" err="1"/>
              <a:t>máshogy</a:t>
            </a:r>
            <a:r>
              <a:rPr lang="en-US" dirty="0"/>
              <a:t> </a:t>
            </a:r>
            <a:r>
              <a:rPr lang="en-US" dirty="0" err="1"/>
              <a:t>lett</a:t>
            </a:r>
            <a:r>
              <a:rPr lang="en-US" dirty="0"/>
              <a:t> </a:t>
            </a:r>
            <a:r>
              <a:rPr lang="en-US" dirty="0" err="1"/>
              <a:t>exportálva</a:t>
            </a:r>
            <a:r>
              <a:rPr lang="en-US" dirty="0"/>
              <a:t>, mint a brick </a:t>
            </a:r>
            <a:r>
              <a:rPr lang="en-US" dirty="0" err="1"/>
              <a:t>textúránk</a:t>
            </a:r>
            <a:r>
              <a:rPr lang="en-US" dirty="0"/>
              <a:t>. </a:t>
            </a:r>
            <a:r>
              <a:rPr lang="en-US" dirty="0" err="1"/>
              <a:t>Erre</a:t>
            </a:r>
            <a:r>
              <a:rPr lang="en-US" dirty="0"/>
              <a:t> maximum </a:t>
            </a:r>
            <a:r>
              <a:rPr lang="en-US" dirty="0" err="1"/>
              <a:t>valamilyen</a:t>
            </a:r>
            <a:r>
              <a:rPr lang="en-US" dirty="0"/>
              <a:t> meta-</a:t>
            </a:r>
            <a:r>
              <a:rPr lang="en-US" dirty="0" err="1"/>
              <a:t>adatokkal</a:t>
            </a:r>
            <a:r>
              <a:rPr lang="en-US" dirty="0"/>
              <a:t> </a:t>
            </a:r>
            <a:r>
              <a:rPr lang="en-US" dirty="0" err="1"/>
              <a:t>lehetne</a:t>
            </a:r>
            <a:r>
              <a:rPr lang="en-US" dirty="0"/>
              <a:t> </a:t>
            </a:r>
            <a:r>
              <a:rPr lang="en-US" dirty="0" err="1"/>
              <a:t>felkészíteni</a:t>
            </a:r>
            <a:r>
              <a:rPr lang="en-US" dirty="0"/>
              <a:t> a </a:t>
            </a:r>
            <a:r>
              <a:rPr lang="en-US" dirty="0" err="1"/>
              <a:t>programunkat</a:t>
            </a:r>
            <a:r>
              <a:rPr lang="en-US" dirty="0"/>
              <a:t>, </a:t>
            </a:r>
            <a:r>
              <a:rPr lang="en-US" dirty="0" err="1"/>
              <a:t>hogy</a:t>
            </a:r>
            <a:r>
              <a:rPr lang="en-US" dirty="0"/>
              <a:t> a </a:t>
            </a:r>
            <a:r>
              <a:rPr lang="en-US" dirty="0" err="1"/>
              <a:t>képfájlba</a:t>
            </a:r>
            <a:r>
              <a:rPr lang="en-US" dirty="0"/>
              <a:t> </a:t>
            </a:r>
            <a:r>
              <a:rPr lang="en-US" dirty="0" err="1"/>
              <a:t>beletennénk</a:t>
            </a:r>
            <a:r>
              <a:rPr lang="en-US" dirty="0"/>
              <a:t> </a:t>
            </a:r>
            <a:r>
              <a:rPr lang="en-US" dirty="0" err="1"/>
              <a:t>valamilyen</a:t>
            </a:r>
            <a:r>
              <a:rPr lang="en-US" dirty="0"/>
              <a:t> </a:t>
            </a:r>
            <a:r>
              <a:rPr lang="en-US" dirty="0" err="1"/>
              <a:t>formában</a:t>
            </a:r>
            <a:r>
              <a:rPr lang="en-US" dirty="0"/>
              <a:t> </a:t>
            </a:r>
            <a:r>
              <a:rPr lang="en-US" dirty="0" err="1"/>
              <a:t>azt</a:t>
            </a:r>
            <a:r>
              <a:rPr lang="en-US" dirty="0"/>
              <a:t> </a:t>
            </a:r>
            <a:r>
              <a:rPr lang="en-US" dirty="0" err="1"/>
              <a:t>az</a:t>
            </a:r>
            <a:r>
              <a:rPr lang="en-US" dirty="0"/>
              <a:t> extra </a:t>
            </a:r>
            <a:r>
              <a:rPr lang="en-US" dirty="0" err="1"/>
              <a:t>információt</a:t>
            </a:r>
            <a:r>
              <a:rPr lang="en-US" dirty="0"/>
              <a:t>, </a:t>
            </a:r>
            <a:r>
              <a:rPr lang="en-US" dirty="0" err="1"/>
              <a:t>hogy</a:t>
            </a:r>
            <a:r>
              <a:rPr lang="en-US" dirty="0"/>
              <a:t> </a:t>
            </a:r>
            <a:r>
              <a:rPr lang="en-US" dirty="0" err="1"/>
              <a:t>hogyan</a:t>
            </a:r>
            <a:r>
              <a:rPr lang="en-US" dirty="0"/>
              <a:t> </a:t>
            </a:r>
            <a:r>
              <a:rPr lang="en-US" dirty="0" err="1"/>
              <a:t>állnak</a:t>
            </a:r>
            <a:r>
              <a:rPr lang="en-US" dirty="0"/>
              <a:t> a </a:t>
            </a:r>
            <a:r>
              <a:rPr lang="en-US" dirty="0" err="1"/>
              <a:t>normálvektoraink</a:t>
            </a:r>
            <a:r>
              <a:rPr lang="en-US" dirty="0"/>
              <a:t>. 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 err="1"/>
              <a:t>Ez</a:t>
            </a:r>
            <a:r>
              <a:rPr lang="en-US" dirty="0"/>
              <a:t> </a:t>
            </a:r>
            <a:r>
              <a:rPr lang="en-US" dirty="0" err="1"/>
              <a:t>esetben</a:t>
            </a:r>
            <a:r>
              <a:rPr lang="en-US" dirty="0"/>
              <a:t> most </a:t>
            </a:r>
            <a:r>
              <a:rPr lang="en-US" dirty="0" err="1"/>
              <a:t>annyi</a:t>
            </a:r>
            <a:r>
              <a:rPr lang="en-US" dirty="0"/>
              <a:t> a </a:t>
            </a:r>
            <a:r>
              <a:rPr lang="en-US" dirty="0" err="1"/>
              <a:t>probléma</a:t>
            </a:r>
            <a:r>
              <a:rPr lang="en-US" dirty="0"/>
              <a:t>, </a:t>
            </a:r>
            <a:r>
              <a:rPr lang="en-US" dirty="0" err="1"/>
              <a:t>hogy</a:t>
            </a:r>
            <a:r>
              <a:rPr lang="en-US" dirty="0"/>
              <a:t> ha </a:t>
            </a:r>
            <a:r>
              <a:rPr lang="en-US" dirty="0" err="1"/>
              <a:t>megnézzük</a:t>
            </a:r>
            <a:r>
              <a:rPr lang="en-US" dirty="0"/>
              <a:t> a </a:t>
            </a:r>
            <a:r>
              <a:rPr lang="en-US" dirty="0" err="1"/>
              <a:t>két</a:t>
            </a:r>
            <a:r>
              <a:rPr lang="en-US" dirty="0"/>
              <a:t> </a:t>
            </a:r>
            <a:r>
              <a:rPr lang="en-US" dirty="0" err="1"/>
              <a:t>képet</a:t>
            </a:r>
            <a:r>
              <a:rPr lang="en-US" dirty="0"/>
              <a:t> (</a:t>
            </a:r>
            <a:r>
              <a:rPr lang="en-US" dirty="0" err="1"/>
              <a:t>következő</a:t>
            </a:r>
            <a:r>
              <a:rPr lang="en-US" dirty="0"/>
              <a:t> </a:t>
            </a:r>
            <a:r>
              <a:rPr lang="en-US" dirty="0" err="1"/>
              <a:t>dia</a:t>
            </a:r>
            <a:r>
              <a:rPr lang="en-US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CB54F-71BB-491D-A98F-DF04FDAAD72D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19129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/>
              <a:t>Bal </a:t>
            </a:r>
            <a:r>
              <a:rPr lang="en-US" dirty="0" err="1"/>
              <a:t>oldalon</a:t>
            </a:r>
            <a:r>
              <a:rPr lang="en-US" dirty="0"/>
              <a:t> a </a:t>
            </a:r>
            <a:r>
              <a:rPr lang="en-US" dirty="0" err="1"/>
              <a:t>zöld</a:t>
            </a:r>
            <a:r>
              <a:rPr lang="en-US" dirty="0"/>
              <a:t> </a:t>
            </a:r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dirty="0" err="1"/>
              <a:t>felfelé</a:t>
            </a:r>
            <a:r>
              <a:rPr lang="en-US" dirty="0"/>
              <a:t> </a:t>
            </a:r>
            <a:r>
              <a:rPr lang="en-US" dirty="0" err="1"/>
              <a:t>való</a:t>
            </a:r>
            <a:r>
              <a:rPr lang="en-US" dirty="0"/>
              <a:t> </a:t>
            </a:r>
            <a:r>
              <a:rPr lang="en-US" dirty="0" err="1"/>
              <a:t>elmozdulást</a:t>
            </a:r>
            <a:r>
              <a:rPr lang="en-US" dirty="0"/>
              <a:t> </a:t>
            </a:r>
            <a:r>
              <a:rPr lang="en-US" dirty="0" err="1"/>
              <a:t>jelenti</a:t>
            </a:r>
            <a:r>
              <a:rPr lang="en-US" dirty="0"/>
              <a:t>, </a:t>
            </a:r>
            <a:r>
              <a:rPr lang="en-US" dirty="0" err="1"/>
              <a:t>míg</a:t>
            </a:r>
            <a:r>
              <a:rPr lang="en-US" dirty="0"/>
              <a:t> a job </a:t>
            </a:r>
            <a:r>
              <a:rPr lang="en-US" dirty="0" err="1"/>
              <a:t>oldalon</a:t>
            </a:r>
            <a:r>
              <a:rPr lang="en-US" dirty="0"/>
              <a:t> a </a:t>
            </a:r>
            <a:r>
              <a:rPr lang="en-US" dirty="0" err="1"/>
              <a:t>lefelé</a:t>
            </a:r>
            <a:r>
              <a:rPr lang="en-US" dirty="0"/>
              <a:t> </a:t>
            </a:r>
            <a:r>
              <a:rPr lang="en-US" dirty="0" err="1"/>
              <a:t>való</a:t>
            </a:r>
            <a:r>
              <a:rPr lang="en-US" dirty="0"/>
              <a:t> </a:t>
            </a:r>
            <a:r>
              <a:rPr lang="en-US" dirty="0" err="1"/>
              <a:t>elmozdulást</a:t>
            </a:r>
            <a:r>
              <a:rPr lang="en-US" dirty="0"/>
              <a:t>. </a:t>
            </a:r>
            <a:r>
              <a:rPr lang="en-US" dirty="0" err="1"/>
              <a:t>És</a:t>
            </a:r>
            <a:r>
              <a:rPr lang="en-US" dirty="0"/>
              <a:t> </a:t>
            </a:r>
            <a:r>
              <a:rPr lang="en-US" dirty="0" err="1"/>
              <a:t>ebből</a:t>
            </a:r>
            <a:r>
              <a:rPr lang="en-US" dirty="0"/>
              <a:t> van a </a:t>
            </a:r>
            <a:r>
              <a:rPr lang="en-US" dirty="0" err="1"/>
              <a:t>problémánk</a:t>
            </a:r>
            <a:r>
              <a:rPr lang="en-US" dirty="0"/>
              <a:t>.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Mi </a:t>
            </a:r>
            <a:r>
              <a:rPr lang="en-US" dirty="0" err="1"/>
              <a:t>erre</a:t>
            </a:r>
            <a:r>
              <a:rPr lang="en-US" dirty="0"/>
              <a:t> a </a:t>
            </a:r>
            <a:r>
              <a:rPr lang="en-US" dirty="0" err="1"/>
              <a:t>megoldás</a:t>
            </a:r>
            <a:r>
              <a:rPr lang="en-US" dirty="0"/>
              <a:t>? Minden </a:t>
            </a:r>
            <a:r>
              <a:rPr lang="en-US" dirty="0" err="1"/>
              <a:t>megoldásnak</a:t>
            </a:r>
            <a:r>
              <a:rPr lang="en-US" dirty="0"/>
              <a:t> </a:t>
            </a:r>
            <a:r>
              <a:rPr lang="en-US" dirty="0" err="1"/>
              <a:t>számít</a:t>
            </a:r>
            <a:r>
              <a:rPr lang="en-US" dirty="0"/>
              <a:t> </a:t>
            </a:r>
            <a:r>
              <a:rPr lang="en-US" dirty="0" err="1"/>
              <a:t>ami</a:t>
            </a:r>
            <a:r>
              <a:rPr lang="en-US" dirty="0"/>
              <a:t> </a:t>
            </a:r>
            <a:r>
              <a:rPr lang="en-US" dirty="0" err="1"/>
              <a:t>helyreteszi</a:t>
            </a:r>
            <a:r>
              <a:rPr lang="en-US" dirty="0"/>
              <a:t> a </a:t>
            </a:r>
            <a:r>
              <a:rPr lang="en-US" dirty="0" err="1"/>
              <a:t>vektorainkat</a:t>
            </a:r>
            <a:r>
              <a:rPr lang="en-US" dirty="0"/>
              <a:t>, </a:t>
            </a:r>
            <a:r>
              <a:rPr lang="en-US" dirty="0" err="1"/>
              <a:t>tehát</a:t>
            </a:r>
            <a:r>
              <a:rPr lang="en-US" dirty="0"/>
              <a:t> 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228600" indent="-228600">
              <a:buFontTx/>
              <a:buAutoNum type="arabicParenR"/>
            </a:pPr>
            <a:r>
              <a:rPr lang="en-US" dirty="0"/>
              <a:t>Vertex </a:t>
            </a:r>
            <a:r>
              <a:rPr lang="en-US" dirty="0" err="1"/>
              <a:t>Shaderben</a:t>
            </a:r>
            <a:r>
              <a:rPr lang="en-US" dirty="0"/>
              <a:t>: B </a:t>
            </a:r>
            <a:r>
              <a:rPr lang="en-US" dirty="0" err="1"/>
              <a:t>vektor</a:t>
            </a:r>
            <a:r>
              <a:rPr lang="en-US" dirty="0"/>
              <a:t> </a:t>
            </a:r>
            <a:r>
              <a:rPr lang="en-US" dirty="0" err="1"/>
              <a:t>helyett</a:t>
            </a:r>
            <a:r>
              <a:rPr lang="en-US" dirty="0"/>
              <a:t> –B </a:t>
            </a:r>
            <a:r>
              <a:rPr lang="en-US" dirty="0" err="1"/>
              <a:t>vektort</a:t>
            </a:r>
            <a:r>
              <a:rPr lang="en-US" dirty="0"/>
              <a:t> </a:t>
            </a:r>
            <a:r>
              <a:rPr lang="en-US" dirty="0" err="1"/>
              <a:t>használunk</a:t>
            </a:r>
            <a:r>
              <a:rPr lang="en-US" dirty="0"/>
              <a:t>, </a:t>
            </a:r>
            <a:r>
              <a:rPr lang="en-US" dirty="0" err="1"/>
              <a:t>ez</a:t>
            </a:r>
            <a:r>
              <a:rPr lang="en-US" dirty="0"/>
              <a:t> </a:t>
            </a:r>
            <a:r>
              <a:rPr lang="en-US" dirty="0" err="1"/>
              <a:t>máris</a:t>
            </a:r>
            <a:r>
              <a:rPr lang="en-US" dirty="0"/>
              <a:t> </a:t>
            </a:r>
            <a:r>
              <a:rPr lang="en-US" dirty="0" err="1"/>
              <a:t>megoldaná</a:t>
            </a:r>
            <a:r>
              <a:rPr lang="en-US" dirty="0"/>
              <a:t> a </a:t>
            </a:r>
            <a:r>
              <a:rPr lang="en-US" dirty="0" err="1"/>
              <a:t>problémánkat</a:t>
            </a:r>
            <a:endParaRPr lang="en-US" dirty="0"/>
          </a:p>
          <a:p>
            <a:pPr marL="228600" indent="-228600">
              <a:buFontTx/>
              <a:buAutoNum type="arabicParenR"/>
            </a:pPr>
            <a:r>
              <a:rPr lang="en-US" dirty="0"/>
              <a:t>Pixel </a:t>
            </a:r>
            <a:r>
              <a:rPr lang="en-US" dirty="0" err="1"/>
              <a:t>Shaderben</a:t>
            </a:r>
            <a:r>
              <a:rPr lang="en-US" dirty="0"/>
              <a:t> a </a:t>
            </a:r>
            <a:r>
              <a:rPr lang="en-US" dirty="0" err="1"/>
              <a:t>beolvasott</a:t>
            </a:r>
            <a:r>
              <a:rPr lang="en-US" dirty="0"/>
              <a:t> </a:t>
            </a:r>
            <a:r>
              <a:rPr lang="en-US" dirty="0" err="1"/>
              <a:t>textúra</a:t>
            </a:r>
            <a:r>
              <a:rPr lang="en-US" dirty="0"/>
              <a:t> </a:t>
            </a:r>
            <a:r>
              <a:rPr lang="en-US" dirty="0" err="1"/>
              <a:t>érték</a:t>
            </a:r>
            <a:r>
              <a:rPr lang="en-US" dirty="0"/>
              <a:t> </a:t>
            </a:r>
            <a:r>
              <a:rPr lang="en-US" dirty="0" err="1"/>
              <a:t>után</a:t>
            </a:r>
            <a:r>
              <a:rPr lang="en-US" dirty="0"/>
              <a:t> </a:t>
            </a:r>
            <a:r>
              <a:rPr lang="en-US" dirty="0" err="1"/>
              <a:t>n.y</a:t>
            </a:r>
            <a:r>
              <a:rPr lang="en-US" dirty="0"/>
              <a:t> = -</a:t>
            </a:r>
            <a:r>
              <a:rPr lang="en-US" dirty="0" err="1"/>
              <a:t>n.y</a:t>
            </a:r>
            <a:r>
              <a:rPr lang="en-US" dirty="0"/>
              <a:t> </a:t>
            </a:r>
            <a:r>
              <a:rPr lang="en-US" dirty="0" err="1"/>
              <a:t>érték</a:t>
            </a:r>
            <a:r>
              <a:rPr lang="en-US" dirty="0"/>
              <a:t>, </a:t>
            </a:r>
            <a:r>
              <a:rPr lang="en-US" dirty="0" err="1"/>
              <a:t>ez</a:t>
            </a:r>
            <a:r>
              <a:rPr lang="en-US" dirty="0"/>
              <a:t> </a:t>
            </a:r>
            <a:r>
              <a:rPr lang="en-US" dirty="0" err="1"/>
              <a:t>megflippeli</a:t>
            </a:r>
            <a:r>
              <a:rPr lang="en-US" dirty="0"/>
              <a:t> a </a:t>
            </a:r>
            <a:r>
              <a:rPr lang="en-US" dirty="0" err="1"/>
              <a:t>mintavételezett</a:t>
            </a:r>
            <a:r>
              <a:rPr lang="en-US" dirty="0"/>
              <a:t> </a:t>
            </a:r>
            <a:r>
              <a:rPr lang="en-US" dirty="0" err="1"/>
              <a:t>normálvektor</a:t>
            </a:r>
            <a:r>
              <a:rPr lang="en-US" dirty="0"/>
              <a:t> Y </a:t>
            </a:r>
            <a:r>
              <a:rPr lang="en-US" dirty="0" err="1"/>
              <a:t>komponensét</a:t>
            </a:r>
            <a:endParaRPr lang="en-US" dirty="0"/>
          </a:p>
          <a:p>
            <a:pPr marL="228600" indent="-228600">
              <a:buFontTx/>
              <a:buAutoNum type="arabicParenR"/>
            </a:pPr>
            <a:r>
              <a:rPr lang="en-US" dirty="0" err="1"/>
              <a:t>Egyszerűen</a:t>
            </a:r>
            <a:r>
              <a:rPr lang="en-US" dirty="0"/>
              <a:t> U,V </a:t>
            </a:r>
            <a:r>
              <a:rPr lang="en-US" dirty="0" err="1"/>
              <a:t>textúra</a:t>
            </a:r>
            <a:r>
              <a:rPr lang="en-US" dirty="0"/>
              <a:t> </a:t>
            </a:r>
            <a:r>
              <a:rPr lang="en-US" dirty="0" err="1"/>
              <a:t>koordinátákból</a:t>
            </a:r>
            <a:r>
              <a:rPr lang="en-US" dirty="0"/>
              <a:t> a </a:t>
            </a:r>
            <a:r>
              <a:rPr lang="en-US" dirty="0" err="1"/>
              <a:t>függőleges</a:t>
            </a:r>
            <a:r>
              <a:rPr lang="en-US" dirty="0"/>
              <a:t> V </a:t>
            </a:r>
            <a:r>
              <a:rPr lang="en-US" dirty="0" err="1"/>
              <a:t>helyett</a:t>
            </a:r>
            <a:r>
              <a:rPr lang="en-US" dirty="0"/>
              <a:t> 1.0-V </a:t>
            </a:r>
            <a:r>
              <a:rPr lang="en-US" dirty="0" err="1"/>
              <a:t>értéket</a:t>
            </a:r>
            <a:r>
              <a:rPr lang="en-US" dirty="0"/>
              <a:t> </a:t>
            </a:r>
            <a:r>
              <a:rPr lang="en-US" dirty="0" err="1"/>
              <a:t>olvasunk</a:t>
            </a:r>
            <a:r>
              <a:rPr lang="en-US" dirty="0"/>
              <a:t>. </a:t>
            </a:r>
            <a:r>
              <a:rPr lang="en-US" dirty="0" err="1"/>
              <a:t>Azért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sima</a:t>
            </a:r>
            <a:r>
              <a:rPr lang="en-US" dirty="0"/>
              <a:t> –V-t, </a:t>
            </a:r>
            <a:r>
              <a:rPr lang="en-US" dirty="0" err="1"/>
              <a:t>mert</a:t>
            </a:r>
            <a:r>
              <a:rPr lang="en-US" dirty="0"/>
              <a:t> </a:t>
            </a:r>
            <a:r>
              <a:rPr lang="en-US" dirty="0" err="1"/>
              <a:t>akkor</a:t>
            </a:r>
            <a:r>
              <a:rPr lang="en-US" dirty="0"/>
              <a:t> ha </a:t>
            </a:r>
            <a:r>
              <a:rPr lang="en-US" dirty="0" err="1"/>
              <a:t>nincs</a:t>
            </a:r>
            <a:r>
              <a:rPr lang="en-US" dirty="0"/>
              <a:t> tiling </a:t>
            </a:r>
            <a:r>
              <a:rPr lang="en-US" dirty="0" err="1"/>
              <a:t>és</a:t>
            </a:r>
            <a:r>
              <a:rPr lang="en-US" dirty="0"/>
              <a:t> </a:t>
            </a:r>
            <a:r>
              <a:rPr lang="en-US" dirty="0" err="1"/>
              <a:t>más</a:t>
            </a:r>
            <a:r>
              <a:rPr lang="en-US" dirty="0"/>
              <a:t> </a:t>
            </a:r>
            <a:r>
              <a:rPr lang="en-US" dirty="0" err="1"/>
              <a:t>az</a:t>
            </a:r>
            <a:r>
              <a:rPr lang="en-US" dirty="0"/>
              <a:t> addressing </a:t>
            </a:r>
            <a:r>
              <a:rPr lang="en-US" dirty="0" err="1"/>
              <a:t>mód</a:t>
            </a:r>
            <a:r>
              <a:rPr lang="en-US" dirty="0"/>
              <a:t>, </a:t>
            </a:r>
            <a:r>
              <a:rPr lang="en-US" dirty="0" err="1"/>
              <a:t>akkor</a:t>
            </a:r>
            <a:r>
              <a:rPr lang="en-US" dirty="0"/>
              <a:t> </a:t>
            </a:r>
            <a:r>
              <a:rPr lang="en-US" dirty="0" err="1"/>
              <a:t>salátaságot</a:t>
            </a:r>
            <a:r>
              <a:rPr lang="en-US" dirty="0"/>
              <a:t> </a:t>
            </a:r>
            <a:r>
              <a:rPr lang="en-US" dirty="0" err="1"/>
              <a:t>kaphatunk</a:t>
            </a:r>
            <a:r>
              <a:rPr lang="en-US" dirty="0"/>
              <a:t> </a:t>
            </a:r>
            <a:r>
              <a:rPr lang="en-US" dirty="0" err="1"/>
              <a:t>alulcímzéssel</a:t>
            </a:r>
            <a:r>
              <a:rPr lang="en-US" dirty="0"/>
              <a:t>. </a:t>
            </a:r>
          </a:p>
          <a:p>
            <a:pPr marL="228600" indent="-228600">
              <a:buFontTx/>
              <a:buAutoNum type="arabicParenR"/>
            </a:pPr>
            <a:r>
              <a:rPr lang="en-US" dirty="0" err="1"/>
              <a:t>Megjavítod</a:t>
            </a:r>
            <a:r>
              <a:rPr lang="en-US" dirty="0"/>
              <a:t> a </a:t>
            </a:r>
            <a:r>
              <a:rPr lang="en-US" dirty="0" err="1"/>
              <a:t>képfájlt</a:t>
            </a:r>
            <a:r>
              <a:rPr lang="en-US" dirty="0"/>
              <a:t> </a:t>
            </a:r>
            <a:r>
              <a:rPr lang="en-US" dirty="0" err="1"/>
              <a:t>egy</a:t>
            </a:r>
            <a:r>
              <a:rPr lang="en-US" dirty="0"/>
              <a:t> </a:t>
            </a:r>
            <a:r>
              <a:rPr lang="en-US" dirty="0" err="1"/>
              <a:t>erre</a:t>
            </a:r>
            <a:r>
              <a:rPr lang="en-US" dirty="0"/>
              <a:t> </a:t>
            </a:r>
            <a:r>
              <a:rPr lang="en-US" dirty="0" err="1"/>
              <a:t>alkalmas</a:t>
            </a:r>
            <a:r>
              <a:rPr lang="en-US" dirty="0"/>
              <a:t> </a:t>
            </a:r>
            <a:r>
              <a:rPr lang="en-US" dirty="0" err="1"/>
              <a:t>programban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CB54F-71BB-491D-A98F-DF04FDAAD72D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23198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 err="1"/>
              <a:t>Máris</a:t>
            </a:r>
            <a:r>
              <a:rPr lang="en-US" dirty="0"/>
              <a:t> </a:t>
            </a:r>
            <a:r>
              <a:rPr lang="en-US" dirty="0" err="1"/>
              <a:t>értelmesebb</a:t>
            </a:r>
            <a:r>
              <a:rPr lang="en-US" dirty="0"/>
              <a:t> </a:t>
            </a:r>
            <a:r>
              <a:rPr lang="en-US" dirty="0" err="1"/>
              <a:t>eredményt</a:t>
            </a:r>
            <a:r>
              <a:rPr lang="en-US" dirty="0"/>
              <a:t> </a:t>
            </a:r>
            <a:r>
              <a:rPr lang="en-US" dirty="0" err="1"/>
              <a:t>kaptunk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CB54F-71BB-491D-A98F-DF04FDAAD72D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0251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/>
              <a:t>Az </a:t>
            </a:r>
            <a:r>
              <a:rPr lang="en-US" dirty="0" err="1"/>
              <a:t>EnvMap</a:t>
            </a:r>
            <a:r>
              <a:rPr lang="en-US" dirty="0"/>
              <a:t>-et </a:t>
            </a:r>
            <a:r>
              <a:rPr lang="en-US" dirty="0" err="1"/>
              <a:t>ügye</a:t>
            </a:r>
            <a:r>
              <a:rPr lang="en-US" dirty="0"/>
              <a:t> </a:t>
            </a:r>
            <a:r>
              <a:rPr lang="en-US" dirty="0" err="1"/>
              <a:t>egy</a:t>
            </a:r>
            <a:r>
              <a:rPr lang="en-US" dirty="0"/>
              <a:t> float3-al </a:t>
            </a:r>
            <a:r>
              <a:rPr lang="en-US" dirty="0" err="1"/>
              <a:t>címezzük</a:t>
            </a:r>
            <a:r>
              <a:rPr lang="en-US" dirty="0"/>
              <a:t>, </a:t>
            </a:r>
            <a:r>
              <a:rPr lang="en-US" dirty="0" err="1"/>
              <a:t>konkrétan</a:t>
            </a:r>
            <a:r>
              <a:rPr lang="en-US" dirty="0"/>
              <a:t> </a:t>
            </a:r>
            <a:r>
              <a:rPr lang="en-US" dirty="0" err="1"/>
              <a:t>egy</a:t>
            </a:r>
            <a:r>
              <a:rPr lang="en-US" dirty="0"/>
              <a:t> </a:t>
            </a:r>
            <a:r>
              <a:rPr lang="en-US" dirty="0" err="1"/>
              <a:t>fényirányt</a:t>
            </a:r>
            <a:r>
              <a:rPr lang="en-US" dirty="0"/>
              <a:t> </a:t>
            </a:r>
            <a:r>
              <a:rPr lang="en-US" dirty="0" err="1"/>
              <a:t>adunk</a:t>
            </a:r>
            <a:r>
              <a:rPr lang="en-US" dirty="0"/>
              <a:t> </a:t>
            </a:r>
            <a:r>
              <a:rPr lang="en-US" dirty="0" err="1"/>
              <a:t>át</a:t>
            </a:r>
            <a:r>
              <a:rPr lang="en-US" dirty="0"/>
              <a:t> </a:t>
            </a:r>
            <a:r>
              <a:rPr lang="en-US" dirty="0" err="1"/>
              <a:t>amiből</a:t>
            </a:r>
            <a:r>
              <a:rPr lang="en-US" dirty="0"/>
              <a:t> </a:t>
            </a:r>
            <a:r>
              <a:rPr lang="en-US" dirty="0" err="1"/>
              <a:t>kapunk</a:t>
            </a:r>
            <a:r>
              <a:rPr lang="en-US" dirty="0"/>
              <a:t> </a:t>
            </a:r>
            <a:r>
              <a:rPr lang="en-US" dirty="0" err="1"/>
              <a:t>egy</a:t>
            </a:r>
            <a:r>
              <a:rPr lang="en-US" dirty="0"/>
              <a:t> </a:t>
            </a:r>
            <a:r>
              <a:rPr lang="en-US" dirty="0" err="1"/>
              <a:t>texel</a:t>
            </a:r>
            <a:r>
              <a:rPr lang="en-US" dirty="0"/>
              <a:t>-t. </a:t>
            </a:r>
            <a:r>
              <a:rPr lang="en-US" dirty="0" err="1"/>
              <a:t>Itt</a:t>
            </a:r>
            <a:r>
              <a:rPr lang="en-US" dirty="0"/>
              <a:t> </a:t>
            </a:r>
            <a:r>
              <a:rPr lang="en-US" dirty="0" err="1"/>
              <a:t>az</a:t>
            </a:r>
            <a:r>
              <a:rPr lang="en-US" dirty="0"/>
              <a:t> a </a:t>
            </a:r>
            <a:r>
              <a:rPr lang="en-US" dirty="0" err="1"/>
              <a:t>problémánk</a:t>
            </a:r>
            <a:r>
              <a:rPr lang="en-US" dirty="0"/>
              <a:t>, </a:t>
            </a:r>
            <a:r>
              <a:rPr lang="en-US" dirty="0" err="1"/>
              <a:t>hogy</a:t>
            </a:r>
            <a:r>
              <a:rPr lang="en-US" dirty="0"/>
              <a:t> a reflect m</a:t>
            </a:r>
            <a:r>
              <a:rPr lang="hu-HU" dirty="0"/>
              <a:t>ű</a:t>
            </a:r>
            <a:r>
              <a:rPr lang="en-US" dirty="0" err="1"/>
              <a:t>veletet</a:t>
            </a:r>
            <a:r>
              <a:rPr lang="en-US" dirty="0"/>
              <a:t> </a:t>
            </a:r>
            <a:r>
              <a:rPr lang="en-US" dirty="0" err="1"/>
              <a:t>ügyesen</a:t>
            </a:r>
            <a:r>
              <a:rPr lang="en-US" dirty="0"/>
              <a:t> </a:t>
            </a:r>
            <a:r>
              <a:rPr lang="en-US" dirty="0" err="1"/>
              <a:t>kell</a:t>
            </a:r>
            <a:r>
              <a:rPr lang="en-US" dirty="0"/>
              <a:t> </a:t>
            </a:r>
            <a:r>
              <a:rPr lang="en-US" dirty="0" err="1"/>
              <a:t>megoldani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CB54F-71BB-491D-A98F-DF04FDAAD72D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952655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CB54F-71BB-491D-A98F-DF04FDAAD72D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4793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Az </a:t>
            </a:r>
            <a:r>
              <a:rPr lang="en-US" dirty="0" err="1"/>
              <a:t>importáláshoz</a:t>
            </a:r>
            <a:r>
              <a:rPr lang="en-US" dirty="0"/>
              <a:t> </a:t>
            </a:r>
            <a:r>
              <a:rPr lang="en-US" dirty="0" err="1"/>
              <a:t>kell</a:t>
            </a:r>
            <a:r>
              <a:rPr lang="en-US" dirty="0"/>
              <a:t> </a:t>
            </a:r>
            <a:r>
              <a:rPr lang="en-US" dirty="0" err="1"/>
              <a:t>annyi</a:t>
            </a:r>
            <a:r>
              <a:rPr lang="en-US" dirty="0"/>
              <a:t> </a:t>
            </a:r>
            <a:r>
              <a:rPr lang="en-US" dirty="0" err="1"/>
              <a:t>változtatás</a:t>
            </a:r>
            <a:r>
              <a:rPr lang="en-US" dirty="0"/>
              <a:t>, </a:t>
            </a:r>
            <a:r>
              <a:rPr lang="en-US" dirty="0" err="1"/>
              <a:t>hogy</a:t>
            </a:r>
            <a:r>
              <a:rPr lang="en-US" dirty="0"/>
              <a:t> </a:t>
            </a:r>
            <a:r>
              <a:rPr lang="en-US" dirty="0" err="1"/>
              <a:t>vertexenként</a:t>
            </a:r>
            <a:r>
              <a:rPr lang="en-US" dirty="0"/>
              <a:t> </a:t>
            </a:r>
            <a:r>
              <a:rPr lang="en-US" dirty="0" err="1"/>
              <a:t>kell</a:t>
            </a:r>
            <a:r>
              <a:rPr lang="en-US" dirty="0"/>
              <a:t> </a:t>
            </a:r>
            <a:r>
              <a:rPr lang="en-US" dirty="0" err="1"/>
              <a:t>még</a:t>
            </a:r>
            <a:r>
              <a:rPr lang="en-US" dirty="0"/>
              <a:t> a </a:t>
            </a:r>
            <a:r>
              <a:rPr lang="en-US" dirty="0" err="1"/>
              <a:t>tangens</a:t>
            </a:r>
            <a:r>
              <a:rPr lang="en-US" dirty="0"/>
              <a:t> </a:t>
            </a:r>
            <a:r>
              <a:rPr lang="en-US" dirty="0" err="1"/>
              <a:t>és</a:t>
            </a:r>
            <a:r>
              <a:rPr lang="en-US" dirty="0"/>
              <a:t> a </a:t>
            </a:r>
            <a:r>
              <a:rPr lang="en-US" dirty="0" err="1"/>
              <a:t>binormális</a:t>
            </a:r>
            <a:r>
              <a:rPr lang="en-US" dirty="0"/>
              <a:t> </a:t>
            </a:r>
            <a:r>
              <a:rPr lang="en-US" dirty="0" err="1"/>
              <a:t>vektor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 err="1"/>
              <a:t>Ezt</a:t>
            </a:r>
            <a:r>
              <a:rPr lang="en-US" dirty="0"/>
              <a:t> a </a:t>
            </a:r>
            <a:r>
              <a:rPr lang="en-US" dirty="0" err="1"/>
              <a:t>struktúrát</a:t>
            </a:r>
            <a:r>
              <a:rPr lang="en-US" dirty="0"/>
              <a:t> </a:t>
            </a:r>
            <a:r>
              <a:rPr lang="en-US" dirty="0" err="1"/>
              <a:t>csak</a:t>
            </a:r>
            <a:r>
              <a:rPr lang="en-US" dirty="0"/>
              <a:t> a </a:t>
            </a:r>
            <a:r>
              <a:rPr lang="en-US" dirty="0" err="1"/>
              <a:t>betöltésnél</a:t>
            </a:r>
            <a:r>
              <a:rPr lang="en-US" dirty="0"/>
              <a:t> </a:t>
            </a:r>
            <a:r>
              <a:rPr lang="en-US" dirty="0" err="1"/>
              <a:t>fogjuk</a:t>
            </a:r>
            <a:r>
              <a:rPr lang="en-US" dirty="0"/>
              <a:t> </a:t>
            </a:r>
            <a:r>
              <a:rPr lang="en-US" dirty="0" err="1"/>
              <a:t>használni</a:t>
            </a:r>
            <a:r>
              <a:rPr lang="en-US" dirty="0"/>
              <a:t>, </a:t>
            </a:r>
            <a:r>
              <a:rPr lang="en-US" dirty="0" err="1"/>
              <a:t>mert</a:t>
            </a:r>
            <a:r>
              <a:rPr lang="en-US" dirty="0"/>
              <a:t> </a:t>
            </a:r>
            <a:r>
              <a:rPr lang="en-US" dirty="0" err="1"/>
              <a:t>utána</a:t>
            </a:r>
            <a:r>
              <a:rPr lang="en-US" dirty="0"/>
              <a:t> </a:t>
            </a:r>
            <a:r>
              <a:rPr lang="en-US" dirty="0" err="1"/>
              <a:t>már</a:t>
            </a:r>
            <a:r>
              <a:rPr lang="en-US" dirty="0"/>
              <a:t> a vertex buffer </a:t>
            </a:r>
            <a:r>
              <a:rPr lang="en-US" dirty="0" err="1"/>
              <a:t>fent</a:t>
            </a:r>
            <a:r>
              <a:rPr lang="en-US" dirty="0"/>
              <a:t> </a:t>
            </a:r>
            <a:r>
              <a:rPr lang="en-US" dirty="0" err="1"/>
              <a:t>lesz</a:t>
            </a:r>
            <a:r>
              <a:rPr lang="en-US" dirty="0"/>
              <a:t> a GPU-n </a:t>
            </a:r>
            <a:r>
              <a:rPr lang="en-US" dirty="0" err="1"/>
              <a:t>és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foglalkozunk</a:t>
            </a:r>
            <a:r>
              <a:rPr lang="en-US" dirty="0"/>
              <a:t> </a:t>
            </a:r>
            <a:r>
              <a:rPr lang="en-US" dirty="0" err="1"/>
              <a:t>többé</a:t>
            </a:r>
            <a:r>
              <a:rPr lang="en-US" dirty="0"/>
              <a:t> </a:t>
            </a:r>
            <a:r>
              <a:rPr lang="en-US" dirty="0" err="1"/>
              <a:t>vele</a:t>
            </a:r>
            <a:r>
              <a:rPr lang="en-US" dirty="0"/>
              <a:t>, </a:t>
            </a:r>
            <a:r>
              <a:rPr lang="en-US" dirty="0" err="1"/>
              <a:t>majd</a:t>
            </a:r>
            <a:r>
              <a:rPr lang="en-US" dirty="0"/>
              <a:t> a Vertex Shader </a:t>
            </a:r>
            <a:r>
              <a:rPr lang="en-US" dirty="0" err="1"/>
              <a:t>inputjánál</a:t>
            </a:r>
            <a:r>
              <a:rPr lang="en-US" dirty="0"/>
              <a:t> </a:t>
            </a:r>
            <a:r>
              <a:rPr lang="en-US" dirty="0" err="1"/>
              <a:t>kell</a:t>
            </a:r>
            <a:r>
              <a:rPr lang="en-US" dirty="0"/>
              <a:t> </a:t>
            </a:r>
            <a:r>
              <a:rPr lang="en-US" dirty="0" err="1"/>
              <a:t>rá</a:t>
            </a:r>
            <a:r>
              <a:rPr lang="en-US" dirty="0"/>
              <a:t> </a:t>
            </a:r>
            <a:r>
              <a:rPr lang="en-US" dirty="0" err="1"/>
              <a:t>figyelni</a:t>
            </a:r>
            <a:r>
              <a:rPr lang="en-US" dirty="0"/>
              <a:t>, </a:t>
            </a:r>
            <a:r>
              <a:rPr lang="en-US" dirty="0" err="1"/>
              <a:t>hogy</a:t>
            </a:r>
            <a:r>
              <a:rPr lang="en-US" dirty="0"/>
              <a:t> </a:t>
            </a:r>
            <a:r>
              <a:rPr lang="en-US" dirty="0" err="1"/>
              <a:t>jó</a:t>
            </a:r>
            <a:r>
              <a:rPr lang="en-US" dirty="0"/>
              <a:t> </a:t>
            </a:r>
            <a:r>
              <a:rPr lang="en-US" dirty="0" err="1"/>
              <a:t>adatokat</a:t>
            </a:r>
            <a:r>
              <a:rPr lang="en-US" dirty="0"/>
              <a:t> </a:t>
            </a:r>
            <a:r>
              <a:rPr lang="en-US" dirty="0" err="1"/>
              <a:t>várjunk</a:t>
            </a:r>
            <a:r>
              <a:rPr lang="en-US" dirty="0"/>
              <a:t> </a:t>
            </a:r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dirty="0" err="1"/>
              <a:t>InputAssemberOutput-ból</a:t>
            </a:r>
            <a:r>
              <a:rPr lang="en-US" dirty="0"/>
              <a:t> (</a:t>
            </a:r>
            <a:r>
              <a:rPr lang="en-US" dirty="0" err="1"/>
              <a:t>iao</a:t>
            </a:r>
            <a:r>
              <a:rPr lang="en-US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CB54F-71BB-491D-A98F-DF04FDAAD72D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256627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CB54F-71BB-491D-A98F-DF04FDAAD72D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61236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Most </a:t>
            </a:r>
            <a:r>
              <a:rPr lang="en-US" dirty="0" err="1"/>
              <a:t>egy</a:t>
            </a:r>
            <a:r>
              <a:rPr lang="en-US" dirty="0"/>
              <a:t> </a:t>
            </a:r>
            <a:r>
              <a:rPr lang="en-US" dirty="0" err="1"/>
              <a:t>pillanatra</a:t>
            </a:r>
            <a:r>
              <a:rPr lang="en-US" dirty="0"/>
              <a:t> a </a:t>
            </a:r>
            <a:r>
              <a:rPr lang="en-US" dirty="0" err="1"/>
              <a:t>TextureSpace</a:t>
            </a:r>
            <a:r>
              <a:rPr lang="en-US" dirty="0"/>
              <a:t>-ben </a:t>
            </a:r>
            <a:r>
              <a:rPr lang="en-US" dirty="0" err="1"/>
              <a:t>lévő</a:t>
            </a:r>
            <a:r>
              <a:rPr lang="en-US" dirty="0"/>
              <a:t> </a:t>
            </a:r>
            <a:r>
              <a:rPr lang="en-US" dirty="0" err="1"/>
              <a:t>vektorainkat</a:t>
            </a:r>
            <a:r>
              <a:rPr lang="en-US" dirty="0"/>
              <a:t> </a:t>
            </a:r>
            <a:r>
              <a:rPr lang="en-US" dirty="0" err="1"/>
              <a:t>csak</a:t>
            </a:r>
            <a:r>
              <a:rPr lang="en-US" dirty="0"/>
              <a:t> </a:t>
            </a:r>
            <a:r>
              <a:rPr lang="en-US" dirty="0" err="1"/>
              <a:t>simán</a:t>
            </a:r>
            <a:r>
              <a:rPr lang="en-US" dirty="0"/>
              <a:t> </a:t>
            </a:r>
            <a:r>
              <a:rPr lang="en-US" dirty="0" err="1"/>
              <a:t>átadjuk</a:t>
            </a:r>
            <a:r>
              <a:rPr lang="en-US" dirty="0"/>
              <a:t> </a:t>
            </a:r>
            <a:r>
              <a:rPr lang="en-US" dirty="0" err="1"/>
              <a:t>transzformálás</a:t>
            </a:r>
            <a:r>
              <a:rPr lang="en-US" dirty="0"/>
              <a:t> </a:t>
            </a:r>
            <a:r>
              <a:rPr lang="en-US" dirty="0" err="1"/>
              <a:t>nélkül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CB54F-71BB-491D-A98F-DF04FDAAD72D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08500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 HLSL </a:t>
            </a:r>
            <a:r>
              <a:rPr lang="en-US" dirty="0" err="1"/>
              <a:t>által</a:t>
            </a:r>
            <a:r>
              <a:rPr lang="en-US" dirty="0"/>
              <a:t> </a:t>
            </a:r>
            <a:r>
              <a:rPr lang="en-US" dirty="0" err="1"/>
              <a:t>adott</a:t>
            </a:r>
            <a:r>
              <a:rPr lang="en-US" dirty="0"/>
              <a:t> reflect </a:t>
            </a:r>
            <a:r>
              <a:rPr lang="en-US" dirty="0" err="1"/>
              <a:t>függvényt</a:t>
            </a:r>
            <a:r>
              <a:rPr lang="en-US" dirty="0"/>
              <a:t> </a:t>
            </a:r>
            <a:r>
              <a:rPr lang="en-US" dirty="0" err="1"/>
              <a:t>használva</a:t>
            </a:r>
            <a:r>
              <a:rPr lang="en-US" dirty="0"/>
              <a:t> </a:t>
            </a:r>
            <a:r>
              <a:rPr lang="en-US" dirty="0" err="1"/>
              <a:t>kiszámoljuk</a:t>
            </a:r>
            <a:r>
              <a:rPr lang="en-US" dirty="0"/>
              <a:t> a </a:t>
            </a:r>
            <a:r>
              <a:rPr lang="en-US" dirty="0" err="1"/>
              <a:t>visszavert</a:t>
            </a:r>
            <a:r>
              <a:rPr lang="en-US" dirty="0"/>
              <a:t> </a:t>
            </a:r>
            <a:r>
              <a:rPr lang="en-US" dirty="0" err="1"/>
              <a:t>fény</a:t>
            </a:r>
            <a:r>
              <a:rPr lang="en-US" dirty="0"/>
              <a:t> </a:t>
            </a:r>
            <a:r>
              <a:rPr lang="en-US" dirty="0" err="1"/>
              <a:t>irányát</a:t>
            </a:r>
            <a:r>
              <a:rPr lang="en-US" dirty="0"/>
              <a:t>. </a:t>
            </a:r>
            <a:r>
              <a:rPr lang="en-US" dirty="0" err="1"/>
              <a:t>Itt</a:t>
            </a:r>
            <a:r>
              <a:rPr lang="en-US" dirty="0"/>
              <a:t> </a:t>
            </a:r>
            <a:r>
              <a:rPr lang="en-US" dirty="0" err="1"/>
              <a:t>fontos</a:t>
            </a:r>
            <a:r>
              <a:rPr lang="en-US" dirty="0"/>
              <a:t> </a:t>
            </a:r>
            <a:r>
              <a:rPr lang="en-US" dirty="0" err="1"/>
              <a:t>az</a:t>
            </a:r>
            <a:r>
              <a:rPr lang="en-US" dirty="0"/>
              <a:t>, </a:t>
            </a:r>
            <a:r>
              <a:rPr lang="en-US" dirty="0" err="1"/>
              <a:t>hogy</a:t>
            </a:r>
            <a:r>
              <a:rPr lang="en-US" dirty="0"/>
              <a:t> </a:t>
            </a:r>
            <a:r>
              <a:rPr lang="en-US" dirty="0" err="1"/>
              <a:t>nekünk</a:t>
            </a:r>
            <a:r>
              <a:rPr lang="en-US" dirty="0"/>
              <a:t> a </a:t>
            </a:r>
            <a:r>
              <a:rPr lang="en-US" dirty="0" err="1"/>
              <a:t>viewDir</a:t>
            </a:r>
            <a:r>
              <a:rPr lang="en-US" dirty="0"/>
              <a:t> </a:t>
            </a:r>
            <a:r>
              <a:rPr lang="en-US" dirty="0" err="1"/>
              <a:t>vektorunk</a:t>
            </a:r>
            <a:r>
              <a:rPr lang="en-US" dirty="0"/>
              <a:t> a </a:t>
            </a:r>
            <a:r>
              <a:rPr lang="en-US" dirty="0" err="1"/>
              <a:t>szem</a:t>
            </a:r>
            <a:r>
              <a:rPr lang="en-US" dirty="0"/>
              <a:t> </a:t>
            </a:r>
            <a:r>
              <a:rPr lang="en-US" dirty="0" err="1"/>
              <a:t>felé</a:t>
            </a:r>
            <a:r>
              <a:rPr lang="en-US" dirty="0"/>
              <a:t> </a:t>
            </a:r>
            <a:r>
              <a:rPr lang="en-US" dirty="0" err="1"/>
              <a:t>mutat</a:t>
            </a:r>
            <a:r>
              <a:rPr lang="en-US" dirty="0"/>
              <a:t>, </a:t>
            </a:r>
            <a:r>
              <a:rPr lang="en-US" dirty="0" err="1"/>
              <a:t>míg</a:t>
            </a:r>
            <a:r>
              <a:rPr lang="en-US" dirty="0"/>
              <a:t> a reflect </a:t>
            </a:r>
            <a:r>
              <a:rPr lang="en-US" dirty="0" err="1"/>
              <a:t>egy</a:t>
            </a:r>
            <a:r>
              <a:rPr lang="en-US" dirty="0"/>
              <a:t> “incident” </a:t>
            </a:r>
            <a:r>
              <a:rPr lang="en-US" dirty="0" err="1"/>
              <a:t>vektort</a:t>
            </a:r>
            <a:r>
              <a:rPr lang="en-US" dirty="0"/>
              <a:t> </a:t>
            </a:r>
            <a:r>
              <a:rPr lang="en-US" dirty="0" err="1"/>
              <a:t>vár</a:t>
            </a:r>
            <a:r>
              <a:rPr lang="en-US" dirty="0"/>
              <a:t> a </a:t>
            </a:r>
            <a:r>
              <a:rPr lang="en-US" dirty="0" err="1"/>
              <a:t>dokumentáció</a:t>
            </a:r>
            <a:r>
              <a:rPr lang="en-US" dirty="0"/>
              <a:t> </a:t>
            </a:r>
            <a:r>
              <a:rPr lang="en-US" dirty="0" err="1"/>
              <a:t>szerint</a:t>
            </a:r>
            <a:r>
              <a:rPr lang="en-US" dirty="0"/>
              <a:t>, </a:t>
            </a:r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dirty="0" err="1"/>
              <a:t>pedig</a:t>
            </a:r>
            <a:r>
              <a:rPr lang="en-US" dirty="0"/>
              <a:t> </a:t>
            </a:r>
            <a:r>
              <a:rPr lang="en-US" dirty="0" err="1"/>
              <a:t>pont</a:t>
            </a:r>
            <a:r>
              <a:rPr lang="en-US" dirty="0"/>
              <a:t> a </a:t>
            </a:r>
            <a:r>
              <a:rPr lang="en-US" dirty="0" err="1"/>
              <a:t>másik</a:t>
            </a:r>
            <a:r>
              <a:rPr lang="en-US" dirty="0"/>
              <a:t> </a:t>
            </a:r>
            <a:r>
              <a:rPr lang="en-US" dirty="0" err="1"/>
              <a:t>irányú</a:t>
            </a:r>
            <a:r>
              <a:rPr lang="en-US" dirty="0"/>
              <a:t> </a:t>
            </a:r>
            <a:r>
              <a:rPr lang="en-US" dirty="0" err="1"/>
              <a:t>vektort</a:t>
            </a:r>
            <a:r>
              <a:rPr lang="en-US" dirty="0"/>
              <a:t> </a:t>
            </a:r>
            <a:r>
              <a:rPr lang="en-US" dirty="0" err="1"/>
              <a:t>jelenti</a:t>
            </a:r>
            <a:r>
              <a:rPr lang="en-US" dirty="0"/>
              <a:t> a mi </a:t>
            </a:r>
            <a:r>
              <a:rPr lang="en-US" dirty="0" err="1"/>
              <a:t>esetünkben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 err="1"/>
              <a:t>Itt</a:t>
            </a:r>
            <a:r>
              <a:rPr lang="en-US" dirty="0"/>
              <a:t> </a:t>
            </a:r>
            <a:r>
              <a:rPr lang="en-US" dirty="0" err="1"/>
              <a:t>csak</a:t>
            </a:r>
            <a:r>
              <a:rPr lang="en-US" dirty="0"/>
              <a:t> </a:t>
            </a:r>
            <a:r>
              <a:rPr lang="en-US" dirty="0" err="1"/>
              <a:t>az</a:t>
            </a:r>
            <a:r>
              <a:rPr lang="en-US" dirty="0"/>
              <a:t> n </a:t>
            </a:r>
            <a:r>
              <a:rPr lang="en-US" dirty="0" err="1"/>
              <a:t>és</a:t>
            </a:r>
            <a:r>
              <a:rPr lang="en-US" dirty="0"/>
              <a:t> a v </a:t>
            </a:r>
            <a:r>
              <a:rPr lang="en-US" dirty="0" err="1"/>
              <a:t>vektorokat</a:t>
            </a:r>
            <a:r>
              <a:rPr lang="en-US" dirty="0"/>
              <a:t> </a:t>
            </a:r>
            <a:r>
              <a:rPr lang="en-US" dirty="0" err="1"/>
              <a:t>kövesd</a:t>
            </a:r>
            <a:r>
              <a:rPr lang="en-US" dirty="0"/>
              <a:t> </a:t>
            </a:r>
            <a:r>
              <a:rPr lang="en-US" dirty="0" err="1"/>
              <a:t>szemmel</a:t>
            </a:r>
            <a:r>
              <a:rPr lang="en-US" dirty="0"/>
              <a:t>, a </a:t>
            </a:r>
            <a:r>
              <a:rPr lang="en-US" dirty="0" err="1"/>
              <a:t>többinek</a:t>
            </a:r>
            <a:r>
              <a:rPr lang="en-US" dirty="0"/>
              <a:t> </a:t>
            </a:r>
            <a:r>
              <a:rPr lang="en-US" dirty="0" err="1"/>
              <a:t>csak</a:t>
            </a:r>
            <a:r>
              <a:rPr lang="en-US" dirty="0"/>
              <a:t> </a:t>
            </a:r>
            <a:r>
              <a:rPr lang="en-US" dirty="0" err="1"/>
              <a:t>annyi</a:t>
            </a:r>
            <a:r>
              <a:rPr lang="en-US" dirty="0"/>
              <a:t> a </a:t>
            </a:r>
            <a:r>
              <a:rPr lang="en-US" dirty="0" err="1"/>
              <a:t>szerepe</a:t>
            </a:r>
            <a:r>
              <a:rPr lang="en-US" dirty="0"/>
              <a:t>, </a:t>
            </a:r>
            <a:r>
              <a:rPr lang="en-US" dirty="0" err="1"/>
              <a:t>hogy</a:t>
            </a:r>
            <a:r>
              <a:rPr lang="en-US" dirty="0"/>
              <a:t> a </a:t>
            </a:r>
            <a:r>
              <a:rPr lang="en-US" dirty="0" err="1"/>
              <a:t>spekuláris</a:t>
            </a:r>
            <a:r>
              <a:rPr lang="en-US" dirty="0"/>
              <a:t> </a:t>
            </a:r>
            <a:r>
              <a:rPr lang="en-US" dirty="0" err="1"/>
              <a:t>csillanást</a:t>
            </a:r>
            <a:r>
              <a:rPr lang="en-US" dirty="0"/>
              <a:t> </a:t>
            </a:r>
            <a:r>
              <a:rPr lang="en-US" dirty="0" err="1"/>
              <a:t>rátegye</a:t>
            </a:r>
            <a:r>
              <a:rPr lang="en-US" dirty="0"/>
              <a:t> a </a:t>
            </a:r>
            <a:r>
              <a:rPr lang="en-US" dirty="0" err="1"/>
              <a:t>gömbre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CB54F-71BB-491D-A98F-DF04FDAAD72D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48119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 err="1"/>
              <a:t>Fontos</a:t>
            </a:r>
            <a:r>
              <a:rPr lang="en-US" dirty="0"/>
              <a:t>: </a:t>
            </a:r>
            <a:r>
              <a:rPr lang="en-US" dirty="0" err="1"/>
              <a:t>itt</a:t>
            </a:r>
            <a:r>
              <a:rPr lang="en-US" dirty="0"/>
              <a:t> </a:t>
            </a:r>
            <a:r>
              <a:rPr lang="en-US" dirty="0" err="1"/>
              <a:t>feltettem</a:t>
            </a:r>
            <a:r>
              <a:rPr lang="en-US" dirty="0"/>
              <a:t>, </a:t>
            </a:r>
            <a:r>
              <a:rPr lang="en-US" dirty="0" err="1"/>
              <a:t>hogy</a:t>
            </a:r>
            <a:r>
              <a:rPr lang="en-US" dirty="0"/>
              <a:t> </a:t>
            </a:r>
            <a:r>
              <a:rPr lang="en-US" dirty="0" err="1"/>
              <a:t>már</a:t>
            </a:r>
            <a:r>
              <a:rPr lang="en-US" dirty="0"/>
              <a:t> van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CB54F-71BB-491D-A98F-DF04FDAAD72D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54582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CB54F-71BB-491D-A98F-DF04FDAAD72D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49494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FontTx/>
              <a:buNone/>
            </a:pP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CB54F-71BB-491D-A98F-DF04FDAAD72D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7928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CB54F-71BB-491D-A98F-DF04FDAAD72D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4644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 err="1"/>
              <a:t>Mivel</a:t>
            </a:r>
            <a:r>
              <a:rPr lang="en-US" dirty="0"/>
              <a:t> a TBN </a:t>
            </a:r>
            <a:r>
              <a:rPr lang="en-US" dirty="0" err="1"/>
              <a:t>mátrix</a:t>
            </a:r>
            <a:r>
              <a:rPr lang="en-US" dirty="0"/>
              <a:t> </a:t>
            </a:r>
            <a:r>
              <a:rPr lang="en-US" dirty="0" err="1"/>
              <a:t>ortonormált</a:t>
            </a:r>
            <a:r>
              <a:rPr lang="en-US" dirty="0"/>
              <a:t> </a:t>
            </a:r>
            <a:r>
              <a:rPr lang="en-US" dirty="0" err="1"/>
              <a:t>bázis</a:t>
            </a:r>
            <a:r>
              <a:rPr lang="en-US" dirty="0"/>
              <a:t>, </a:t>
            </a:r>
            <a:r>
              <a:rPr lang="en-US" dirty="0" err="1"/>
              <a:t>ezért</a:t>
            </a:r>
            <a:r>
              <a:rPr lang="en-US" dirty="0"/>
              <a:t> </a:t>
            </a:r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dirty="0" err="1"/>
              <a:t>invertálása</a:t>
            </a:r>
            <a:r>
              <a:rPr lang="en-US" dirty="0"/>
              <a:t> </a:t>
            </a:r>
            <a:r>
              <a:rPr lang="en-US" dirty="0" err="1"/>
              <a:t>olcsó</a:t>
            </a:r>
            <a:r>
              <a:rPr lang="en-US" dirty="0"/>
              <a:t>, </a:t>
            </a:r>
            <a:r>
              <a:rPr lang="en-US" dirty="0" err="1"/>
              <a:t>egy</a:t>
            </a:r>
            <a:r>
              <a:rPr lang="en-US" dirty="0"/>
              <a:t> </a:t>
            </a:r>
            <a:r>
              <a:rPr lang="en-US" dirty="0" err="1"/>
              <a:t>transzponálás</a:t>
            </a:r>
            <a:r>
              <a:rPr lang="en-US" dirty="0"/>
              <a:t>, </a:t>
            </a:r>
            <a:r>
              <a:rPr lang="en-US" dirty="0" err="1"/>
              <a:t>tehát</a:t>
            </a:r>
            <a:r>
              <a:rPr lang="en-US" dirty="0"/>
              <a:t> </a:t>
            </a:r>
            <a:r>
              <a:rPr lang="en-US" dirty="0" err="1"/>
              <a:t>amikor</a:t>
            </a:r>
            <a:r>
              <a:rPr lang="en-US" dirty="0"/>
              <a:t> </a:t>
            </a:r>
            <a:r>
              <a:rPr lang="en-US" dirty="0" err="1"/>
              <a:t>textúra</a:t>
            </a:r>
            <a:r>
              <a:rPr lang="en-US" dirty="0"/>
              <a:t> </a:t>
            </a:r>
            <a:r>
              <a:rPr lang="en-US" dirty="0" err="1"/>
              <a:t>térBŐL</a:t>
            </a:r>
            <a:r>
              <a:rPr lang="en-US" dirty="0"/>
              <a:t> </a:t>
            </a:r>
            <a:r>
              <a:rPr lang="en-US" dirty="0" err="1"/>
              <a:t>szeretnénk</a:t>
            </a:r>
            <a:r>
              <a:rPr lang="en-US" dirty="0"/>
              <a:t> </a:t>
            </a:r>
            <a:r>
              <a:rPr lang="en-US" dirty="0" err="1"/>
              <a:t>kihozni</a:t>
            </a:r>
            <a:r>
              <a:rPr lang="en-US" dirty="0"/>
              <a:t> </a:t>
            </a:r>
            <a:r>
              <a:rPr lang="en-US" dirty="0" err="1"/>
              <a:t>valamit</a:t>
            </a:r>
            <a:r>
              <a:rPr lang="en-US" dirty="0"/>
              <a:t> </a:t>
            </a:r>
            <a:r>
              <a:rPr lang="en-US" dirty="0" err="1"/>
              <a:t>világ</a:t>
            </a:r>
            <a:r>
              <a:rPr lang="en-US" dirty="0"/>
              <a:t> </a:t>
            </a:r>
            <a:r>
              <a:rPr lang="en-US" dirty="0" err="1"/>
              <a:t>tér</a:t>
            </a:r>
            <a:r>
              <a:rPr lang="en-US" dirty="0"/>
              <a:t>-be, </a:t>
            </a:r>
            <a:r>
              <a:rPr lang="en-US" dirty="0" err="1"/>
              <a:t>akkor</a:t>
            </a:r>
            <a:r>
              <a:rPr lang="en-US" dirty="0"/>
              <a:t> </a:t>
            </a:r>
            <a:r>
              <a:rPr lang="en-US" dirty="0" err="1"/>
              <a:t>egyszer</a:t>
            </a:r>
            <a:r>
              <a:rPr lang="hu-HU" dirty="0"/>
              <a:t>ű</a:t>
            </a:r>
            <a:r>
              <a:rPr lang="en-US" dirty="0" err="1"/>
              <a:t>en</a:t>
            </a:r>
            <a:r>
              <a:rPr lang="en-US" dirty="0"/>
              <a:t> a </a:t>
            </a:r>
            <a:r>
              <a:rPr lang="en-US" dirty="0" err="1"/>
              <a:t>transzponálttal</a:t>
            </a:r>
            <a:r>
              <a:rPr lang="en-US" dirty="0"/>
              <a:t> </a:t>
            </a:r>
            <a:r>
              <a:rPr lang="en-US" dirty="0" err="1"/>
              <a:t>szorzunk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CB54F-71BB-491D-A98F-DF04FDAAD72D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51078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 pixel shader </a:t>
            </a:r>
            <a:r>
              <a:rPr lang="en-US" dirty="0" err="1"/>
              <a:t>jelentősen</a:t>
            </a:r>
            <a:r>
              <a:rPr lang="en-US" dirty="0"/>
              <a:t> </a:t>
            </a:r>
            <a:r>
              <a:rPr lang="en-US" dirty="0" err="1"/>
              <a:t>többször</a:t>
            </a:r>
            <a:r>
              <a:rPr lang="en-US" dirty="0"/>
              <a:t> </a:t>
            </a:r>
            <a:r>
              <a:rPr lang="en-US" dirty="0" err="1"/>
              <a:t>hívódik</a:t>
            </a:r>
            <a:r>
              <a:rPr lang="en-US" dirty="0"/>
              <a:t> meg, </a:t>
            </a:r>
            <a:r>
              <a:rPr lang="en-US" dirty="0" err="1"/>
              <a:t>így</a:t>
            </a:r>
            <a:r>
              <a:rPr lang="en-US" dirty="0"/>
              <a:t> </a:t>
            </a:r>
            <a:r>
              <a:rPr lang="en-US" dirty="0" err="1"/>
              <a:t>összességében</a:t>
            </a:r>
            <a:r>
              <a:rPr lang="en-US" dirty="0"/>
              <a:t> </a:t>
            </a:r>
            <a:r>
              <a:rPr lang="en-US" dirty="0" err="1"/>
              <a:t>sokkal</a:t>
            </a:r>
            <a:r>
              <a:rPr lang="en-US" dirty="0"/>
              <a:t> </a:t>
            </a:r>
            <a:r>
              <a:rPr lang="en-US" dirty="0" err="1"/>
              <a:t>többet</a:t>
            </a:r>
            <a:r>
              <a:rPr lang="en-US" dirty="0"/>
              <a:t> </a:t>
            </a:r>
            <a:r>
              <a:rPr lang="en-US" dirty="0" err="1"/>
              <a:t>kell</a:t>
            </a:r>
            <a:r>
              <a:rPr lang="en-US" dirty="0"/>
              <a:t> </a:t>
            </a:r>
            <a:r>
              <a:rPr lang="en-US" dirty="0" err="1"/>
              <a:t>majd</a:t>
            </a:r>
            <a:r>
              <a:rPr lang="en-US" dirty="0"/>
              <a:t> </a:t>
            </a:r>
            <a:r>
              <a:rPr lang="en-US" dirty="0" err="1"/>
              <a:t>számolni</a:t>
            </a:r>
            <a:r>
              <a:rPr lang="en-US" dirty="0"/>
              <a:t>, </a:t>
            </a:r>
            <a:r>
              <a:rPr lang="en-US" dirty="0" err="1"/>
              <a:t>valamivel</a:t>
            </a:r>
            <a:r>
              <a:rPr lang="en-US" dirty="0"/>
              <a:t> </a:t>
            </a:r>
            <a:r>
              <a:rPr lang="en-US" dirty="0" err="1"/>
              <a:t>lassabb</a:t>
            </a:r>
            <a:r>
              <a:rPr lang="en-US" dirty="0"/>
              <a:t> </a:t>
            </a:r>
            <a:r>
              <a:rPr lang="en-US" dirty="0" err="1"/>
              <a:t>lesz</a:t>
            </a:r>
            <a:r>
              <a:rPr lang="en-US" dirty="0"/>
              <a:t>, </a:t>
            </a:r>
            <a:r>
              <a:rPr lang="en-US" dirty="0" err="1"/>
              <a:t>ez</a:t>
            </a:r>
            <a:r>
              <a:rPr lang="en-US" dirty="0"/>
              <a:t> benne a tradeoff, de </a:t>
            </a:r>
            <a:r>
              <a:rPr lang="en-US" dirty="0" err="1"/>
              <a:t>ez</a:t>
            </a:r>
            <a:r>
              <a:rPr lang="en-US" dirty="0"/>
              <a:t> </a:t>
            </a:r>
            <a:r>
              <a:rPr lang="en-US" dirty="0" err="1"/>
              <a:t>minket</a:t>
            </a:r>
            <a:r>
              <a:rPr lang="en-US" dirty="0"/>
              <a:t> </a:t>
            </a:r>
            <a:r>
              <a:rPr lang="en-US" dirty="0" err="1"/>
              <a:t>hidegen</a:t>
            </a:r>
            <a:r>
              <a:rPr lang="en-US" dirty="0"/>
              <a:t> </a:t>
            </a:r>
            <a:r>
              <a:rPr lang="en-US" dirty="0" err="1"/>
              <a:t>hagy</a:t>
            </a:r>
            <a:r>
              <a:rPr lang="en-US" dirty="0"/>
              <a:t>, </a:t>
            </a:r>
            <a:r>
              <a:rPr lang="en-US" dirty="0" err="1"/>
              <a:t>hiszen</a:t>
            </a:r>
            <a:r>
              <a:rPr lang="en-US" dirty="0"/>
              <a:t> ha a </a:t>
            </a:r>
            <a:r>
              <a:rPr lang="en-US" dirty="0" err="1"/>
              <a:t>mai</a:t>
            </a:r>
            <a:r>
              <a:rPr lang="en-US" dirty="0"/>
              <a:t> </a:t>
            </a:r>
            <a:r>
              <a:rPr lang="en-US" dirty="0" err="1"/>
              <a:t>kártyákat</a:t>
            </a:r>
            <a:r>
              <a:rPr lang="en-US" dirty="0"/>
              <a:t> </a:t>
            </a:r>
            <a:r>
              <a:rPr lang="en-US" dirty="0" err="1"/>
              <a:t>egy</a:t>
            </a:r>
            <a:r>
              <a:rPr lang="en-US" dirty="0"/>
              <a:t> </a:t>
            </a:r>
            <a:r>
              <a:rPr lang="en-US" dirty="0" err="1"/>
              <a:t>ilyen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akaszthatja</a:t>
            </a:r>
            <a:r>
              <a:rPr lang="en-US" dirty="0"/>
              <a:t> meg,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kell</a:t>
            </a:r>
            <a:r>
              <a:rPr lang="en-US" dirty="0"/>
              <a:t> </a:t>
            </a:r>
            <a:r>
              <a:rPr lang="en-US" dirty="0" err="1"/>
              <a:t>felfújni</a:t>
            </a:r>
            <a:r>
              <a:rPr lang="en-US" dirty="0"/>
              <a:t> </a:t>
            </a:r>
            <a:r>
              <a:rPr lang="en-US" dirty="0" err="1"/>
              <a:t>ezt</a:t>
            </a:r>
            <a:r>
              <a:rPr lang="en-US" dirty="0"/>
              <a:t> a </a:t>
            </a:r>
            <a:r>
              <a:rPr lang="en-US" dirty="0" err="1"/>
              <a:t>dolgot</a:t>
            </a:r>
            <a:r>
              <a:rPr lang="en-US" dirty="0"/>
              <a:t>,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fogod</a:t>
            </a:r>
            <a:r>
              <a:rPr lang="en-US" dirty="0"/>
              <a:t> </a:t>
            </a:r>
            <a:r>
              <a:rPr lang="en-US" dirty="0" err="1"/>
              <a:t>észrevenni</a:t>
            </a:r>
            <a:r>
              <a:rPr lang="en-US" dirty="0"/>
              <a:t> </a:t>
            </a:r>
            <a:r>
              <a:rPr lang="en-US" dirty="0" err="1"/>
              <a:t>ezt</a:t>
            </a:r>
            <a:r>
              <a:rPr lang="en-US" dirty="0"/>
              <a:t> a </a:t>
            </a:r>
            <a:r>
              <a:rPr lang="en-US" dirty="0" err="1"/>
              <a:t>cserét</a:t>
            </a:r>
            <a:r>
              <a:rPr lang="en-US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Ráadásul</a:t>
            </a:r>
            <a:r>
              <a:rPr lang="en-US" dirty="0"/>
              <a:t> </a:t>
            </a:r>
            <a:r>
              <a:rPr lang="en-US" dirty="0" err="1"/>
              <a:t>amikor</a:t>
            </a:r>
            <a:r>
              <a:rPr lang="en-US" dirty="0"/>
              <a:t> </a:t>
            </a:r>
            <a:r>
              <a:rPr lang="en-US" dirty="0" err="1"/>
              <a:t>prototipizálsz</a:t>
            </a:r>
            <a:r>
              <a:rPr lang="en-US" dirty="0"/>
              <a:t>, </a:t>
            </a:r>
            <a:r>
              <a:rPr lang="en-US" dirty="0" err="1"/>
              <a:t>tesztelsz</a:t>
            </a:r>
            <a:r>
              <a:rPr lang="en-US" dirty="0"/>
              <a:t> </a:t>
            </a:r>
            <a:r>
              <a:rPr lang="en-US" dirty="0" err="1"/>
              <a:t>akkor</a:t>
            </a:r>
            <a:r>
              <a:rPr lang="en-US" dirty="0"/>
              <a:t> </a:t>
            </a:r>
            <a:r>
              <a:rPr lang="en-US" dirty="0" err="1"/>
              <a:t>mindig</a:t>
            </a:r>
            <a:r>
              <a:rPr lang="en-US" dirty="0"/>
              <a:t> a </a:t>
            </a:r>
            <a:r>
              <a:rPr lang="en-US" dirty="0" err="1"/>
              <a:t>kód</a:t>
            </a:r>
            <a:r>
              <a:rPr lang="en-US" dirty="0"/>
              <a:t> </a:t>
            </a:r>
            <a:r>
              <a:rPr lang="en-US" dirty="0" err="1"/>
              <a:t>érthetőségére</a:t>
            </a:r>
            <a:r>
              <a:rPr lang="en-US" dirty="0"/>
              <a:t> </a:t>
            </a:r>
            <a:r>
              <a:rPr lang="en-US" dirty="0" err="1"/>
              <a:t>figyelj</a:t>
            </a:r>
            <a:r>
              <a:rPr lang="en-US" dirty="0"/>
              <a:t>, </a:t>
            </a:r>
            <a:r>
              <a:rPr lang="en-US" dirty="0" err="1"/>
              <a:t>teljesítményről</a:t>
            </a:r>
            <a:r>
              <a:rPr lang="en-US" dirty="0"/>
              <a:t> </a:t>
            </a:r>
            <a:r>
              <a:rPr lang="en-US" dirty="0" err="1"/>
              <a:t>egyébként</a:t>
            </a:r>
            <a:r>
              <a:rPr lang="en-US" dirty="0"/>
              <a:t> is </a:t>
            </a:r>
            <a:r>
              <a:rPr lang="en-US" dirty="0" err="1"/>
              <a:t>csak</a:t>
            </a:r>
            <a:r>
              <a:rPr lang="en-US" dirty="0"/>
              <a:t> </a:t>
            </a:r>
            <a:r>
              <a:rPr lang="en-US" dirty="0" err="1"/>
              <a:t>benchmarkolással</a:t>
            </a:r>
            <a:r>
              <a:rPr lang="en-US" dirty="0"/>
              <a:t> </a:t>
            </a:r>
            <a:r>
              <a:rPr lang="en-US" dirty="0" err="1"/>
              <a:t>együtt</a:t>
            </a:r>
            <a:r>
              <a:rPr lang="en-US" dirty="0"/>
              <a:t> </a:t>
            </a:r>
            <a:r>
              <a:rPr lang="en-US" dirty="0" err="1"/>
              <a:t>tudsz</a:t>
            </a:r>
            <a:r>
              <a:rPr lang="en-US" dirty="0"/>
              <a:t> </a:t>
            </a:r>
            <a:r>
              <a:rPr lang="en-US" dirty="0" err="1"/>
              <a:t>vélekedni</a:t>
            </a:r>
            <a:r>
              <a:rPr lang="en-US" dirty="0"/>
              <a:t>. </a:t>
            </a:r>
            <a:r>
              <a:rPr lang="en-US" dirty="0" err="1"/>
              <a:t>Nincs</a:t>
            </a:r>
            <a:r>
              <a:rPr lang="en-US" dirty="0"/>
              <a:t> </a:t>
            </a:r>
            <a:r>
              <a:rPr lang="en-US" dirty="0" err="1"/>
              <a:t>rosszabb</a:t>
            </a:r>
            <a:r>
              <a:rPr lang="en-US" dirty="0"/>
              <a:t> mint </a:t>
            </a:r>
            <a:r>
              <a:rPr lang="en-US" dirty="0" err="1"/>
              <a:t>egy</a:t>
            </a:r>
            <a:r>
              <a:rPr lang="en-US" dirty="0"/>
              <a:t> korai </a:t>
            </a:r>
            <a:r>
              <a:rPr lang="en-US" dirty="0" err="1"/>
              <a:t>optimalizálás</a:t>
            </a:r>
            <a:r>
              <a:rPr lang="en-US" dirty="0"/>
              <a:t> </a:t>
            </a:r>
            <a:r>
              <a:rPr lang="en-US" dirty="0" err="1"/>
              <a:t>miatt</a:t>
            </a:r>
            <a:r>
              <a:rPr lang="en-US" dirty="0"/>
              <a:t> </a:t>
            </a:r>
            <a:r>
              <a:rPr lang="en-US" dirty="0" err="1"/>
              <a:t>szenvedni</a:t>
            </a:r>
            <a:r>
              <a:rPr lang="en-US" dirty="0"/>
              <a:t> a projected </a:t>
            </a:r>
            <a:r>
              <a:rPr lang="en-US" dirty="0" err="1"/>
              <a:t>hátralevő</a:t>
            </a:r>
            <a:r>
              <a:rPr lang="en-US" dirty="0"/>
              <a:t> </a:t>
            </a:r>
            <a:r>
              <a:rPr lang="en-US" dirty="0" err="1"/>
              <a:t>részében</a:t>
            </a:r>
            <a:r>
              <a:rPr lang="en-US" dirty="0"/>
              <a:t>.</a:t>
            </a:r>
          </a:p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CB54F-71BB-491D-A98F-DF04FDAAD72D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45740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Küldjük</a:t>
            </a:r>
            <a:r>
              <a:rPr lang="en-US" dirty="0"/>
              <a:t> </a:t>
            </a:r>
            <a:r>
              <a:rPr lang="en-US" dirty="0" err="1"/>
              <a:t>át</a:t>
            </a:r>
            <a:r>
              <a:rPr lang="en-US" dirty="0"/>
              <a:t> a </a:t>
            </a:r>
            <a:r>
              <a:rPr lang="en-US" dirty="0" err="1"/>
              <a:t>tangens</a:t>
            </a:r>
            <a:r>
              <a:rPr lang="en-US" dirty="0"/>
              <a:t> </a:t>
            </a:r>
            <a:r>
              <a:rPr lang="en-US" dirty="0" err="1"/>
              <a:t>és</a:t>
            </a:r>
            <a:r>
              <a:rPr lang="en-US" dirty="0"/>
              <a:t> </a:t>
            </a:r>
            <a:r>
              <a:rPr lang="en-US" dirty="0" err="1"/>
              <a:t>binormál</a:t>
            </a:r>
            <a:r>
              <a:rPr lang="en-US" dirty="0"/>
              <a:t> </a:t>
            </a:r>
            <a:r>
              <a:rPr lang="en-US" dirty="0" err="1"/>
              <a:t>vektort</a:t>
            </a:r>
            <a:r>
              <a:rPr lang="en-US" dirty="0"/>
              <a:t> is a pixel </a:t>
            </a:r>
            <a:r>
              <a:rPr lang="en-US" dirty="0" err="1"/>
              <a:t>shadernek</a:t>
            </a:r>
            <a:r>
              <a:rPr lang="en-US" dirty="0"/>
              <a:t>, </a:t>
            </a:r>
            <a:r>
              <a:rPr lang="en-US" dirty="0" err="1"/>
              <a:t>majd</a:t>
            </a:r>
            <a:r>
              <a:rPr lang="en-US" dirty="0"/>
              <a:t> </a:t>
            </a:r>
            <a:r>
              <a:rPr lang="en-US" dirty="0" err="1"/>
              <a:t>ott</a:t>
            </a:r>
            <a:r>
              <a:rPr lang="en-US" dirty="0"/>
              <a:t> </a:t>
            </a:r>
            <a:r>
              <a:rPr lang="en-US" dirty="0" err="1"/>
              <a:t>kiépítjük</a:t>
            </a:r>
            <a:r>
              <a:rPr lang="en-US" dirty="0"/>
              <a:t> a TBN </a:t>
            </a:r>
            <a:r>
              <a:rPr lang="en-US" dirty="0" err="1"/>
              <a:t>mátrixot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 err="1"/>
              <a:t>Itt</a:t>
            </a:r>
            <a:r>
              <a:rPr lang="en-US" dirty="0"/>
              <a:t> a </a:t>
            </a:r>
            <a:r>
              <a:rPr lang="en-US" dirty="0" err="1"/>
              <a:t>viewDir</a:t>
            </a:r>
            <a:r>
              <a:rPr lang="en-US" dirty="0"/>
              <a:t> </a:t>
            </a:r>
            <a:r>
              <a:rPr lang="en-US" dirty="0" err="1"/>
              <a:t>és</a:t>
            </a:r>
            <a:r>
              <a:rPr lang="en-US" dirty="0"/>
              <a:t> </a:t>
            </a:r>
            <a:r>
              <a:rPr lang="en-US" dirty="0" err="1"/>
              <a:t>lightDir</a:t>
            </a:r>
            <a:r>
              <a:rPr lang="en-US" dirty="0"/>
              <a:t> </a:t>
            </a:r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dirty="0" err="1"/>
              <a:t>világ</a:t>
            </a:r>
            <a:r>
              <a:rPr lang="en-US" dirty="0"/>
              <a:t> </a:t>
            </a:r>
            <a:r>
              <a:rPr lang="en-US" dirty="0" err="1"/>
              <a:t>térben</a:t>
            </a:r>
            <a:r>
              <a:rPr lang="en-US" dirty="0"/>
              <a:t> </a:t>
            </a:r>
            <a:r>
              <a:rPr lang="en-US" dirty="0" err="1"/>
              <a:t>marad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CB54F-71BB-491D-A98F-DF04FDAAD72D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3724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FontTx/>
              <a:buNone/>
            </a:pPr>
            <a:r>
              <a:rPr lang="en-US" dirty="0" err="1"/>
              <a:t>Egy</a:t>
            </a:r>
            <a:r>
              <a:rPr lang="en-US" dirty="0"/>
              <a:t> </a:t>
            </a:r>
            <a:r>
              <a:rPr lang="en-US" dirty="0" err="1"/>
              <a:t>új</a:t>
            </a:r>
            <a:r>
              <a:rPr lang="en-US" dirty="0"/>
              <a:t> </a:t>
            </a:r>
            <a:r>
              <a:rPr lang="en-US" dirty="0" err="1"/>
              <a:t>függvényt</a:t>
            </a:r>
            <a:r>
              <a:rPr lang="en-US" dirty="0"/>
              <a:t> </a:t>
            </a:r>
            <a:r>
              <a:rPr lang="en-US" dirty="0" err="1"/>
              <a:t>kell</a:t>
            </a:r>
            <a:r>
              <a:rPr lang="en-US" dirty="0"/>
              <a:t> </a:t>
            </a:r>
            <a:r>
              <a:rPr lang="en-US" dirty="0" err="1"/>
              <a:t>felvenni</a:t>
            </a:r>
            <a:r>
              <a:rPr lang="en-US" dirty="0"/>
              <a:t>, </a:t>
            </a:r>
            <a:r>
              <a:rPr lang="en-US" dirty="0" err="1"/>
              <a:t>ImportWithTangentSpace</a:t>
            </a:r>
            <a:r>
              <a:rPr lang="en-US" dirty="0"/>
              <a:t> </a:t>
            </a:r>
            <a:r>
              <a:rPr lang="en-US" dirty="0" err="1"/>
              <a:t>néven</a:t>
            </a:r>
            <a:r>
              <a:rPr lang="en-US" dirty="0"/>
              <a:t>, </a:t>
            </a:r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b="1" dirty="0" err="1"/>
              <a:t>ImportSimpleObj</a:t>
            </a:r>
            <a:r>
              <a:rPr lang="en-US" dirty="0"/>
              <a:t> </a:t>
            </a:r>
            <a:r>
              <a:rPr lang="en-US" dirty="0" err="1"/>
              <a:t>függvény</a:t>
            </a:r>
            <a:r>
              <a:rPr lang="en-US" dirty="0"/>
              <a:t> </a:t>
            </a:r>
            <a:r>
              <a:rPr lang="en-US" dirty="0" err="1"/>
              <a:t>törzsét</a:t>
            </a:r>
            <a:r>
              <a:rPr lang="en-US" dirty="0"/>
              <a:t> </a:t>
            </a:r>
            <a:r>
              <a:rPr lang="en-US" dirty="0" err="1"/>
              <a:t>másoljátok</a:t>
            </a:r>
            <a:r>
              <a:rPr lang="en-US" dirty="0"/>
              <a:t> le </a:t>
            </a:r>
            <a:r>
              <a:rPr lang="en-US" dirty="0" err="1"/>
              <a:t>az</a:t>
            </a:r>
            <a:r>
              <a:rPr lang="en-US" dirty="0"/>
              <a:t> Egg/Importer.cpp </a:t>
            </a:r>
            <a:r>
              <a:rPr lang="en-US" dirty="0" err="1"/>
              <a:t>fájlon</a:t>
            </a:r>
            <a:r>
              <a:rPr lang="en-US" dirty="0"/>
              <a:t> </a:t>
            </a:r>
            <a:r>
              <a:rPr lang="en-US" dirty="0" err="1"/>
              <a:t>belül</a:t>
            </a:r>
            <a:r>
              <a:rPr lang="en-US" dirty="0"/>
              <a:t>, </a:t>
            </a:r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dirty="0" err="1"/>
              <a:t>egy</a:t>
            </a:r>
            <a:r>
              <a:rPr lang="en-US" dirty="0"/>
              <a:t> </a:t>
            </a:r>
            <a:r>
              <a:rPr lang="en-US" dirty="0" err="1"/>
              <a:t>jó</a:t>
            </a:r>
            <a:r>
              <a:rPr lang="en-US" dirty="0"/>
              <a:t> </a:t>
            </a:r>
            <a:r>
              <a:rPr lang="en-US" dirty="0" err="1"/>
              <a:t>kiindulás</a:t>
            </a:r>
            <a:r>
              <a:rPr lang="en-US" dirty="0"/>
              <a:t> </a:t>
            </a:r>
            <a:r>
              <a:rPr lang="en-US" dirty="0" err="1"/>
              <a:t>lesz</a:t>
            </a:r>
            <a:r>
              <a:rPr lang="en-US" dirty="0"/>
              <a:t> </a:t>
            </a:r>
            <a:r>
              <a:rPr lang="en-US" dirty="0" err="1"/>
              <a:t>ennek</a:t>
            </a:r>
            <a:r>
              <a:rPr lang="en-US" dirty="0"/>
              <a:t> </a:t>
            </a:r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dirty="0" err="1"/>
              <a:t>új</a:t>
            </a:r>
            <a:r>
              <a:rPr lang="en-US" dirty="0"/>
              <a:t> </a:t>
            </a:r>
            <a:r>
              <a:rPr lang="en-US" dirty="0" err="1"/>
              <a:t>függvénynek</a:t>
            </a:r>
            <a:r>
              <a:rPr lang="en-US" dirty="0"/>
              <a:t>.</a:t>
            </a:r>
          </a:p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CB54F-71BB-491D-A98F-DF04FDAAD72D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44975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CB54F-71BB-491D-A98F-DF04FDAAD72D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46816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Megtartunk</a:t>
            </a:r>
            <a:r>
              <a:rPr lang="en-US" dirty="0"/>
              <a:t> </a:t>
            </a:r>
            <a:r>
              <a:rPr lang="en-US" dirty="0" err="1"/>
              <a:t>mindent</a:t>
            </a:r>
            <a:r>
              <a:rPr lang="en-US" dirty="0"/>
              <a:t> </a:t>
            </a:r>
            <a:r>
              <a:rPr lang="en-US" dirty="0" err="1"/>
              <a:t>világ</a:t>
            </a:r>
            <a:r>
              <a:rPr lang="en-US" dirty="0"/>
              <a:t> </a:t>
            </a:r>
            <a:r>
              <a:rPr lang="en-US" dirty="0" err="1"/>
              <a:t>koordinátákban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CB54F-71BB-491D-A98F-DF04FDAAD72D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876107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b="0" dirty="0" err="1"/>
              <a:t>Bocsánat</a:t>
            </a:r>
            <a:r>
              <a:rPr lang="en-US" b="0" dirty="0"/>
              <a:t> a bet</a:t>
            </a:r>
            <a:r>
              <a:rPr lang="hu-HU" b="0" dirty="0"/>
              <a:t>ű</a:t>
            </a:r>
            <a:r>
              <a:rPr lang="en-US" b="0" dirty="0" err="1"/>
              <a:t>méretért</a:t>
            </a:r>
            <a:r>
              <a:rPr lang="en-US" b="0" dirty="0"/>
              <a:t>, de </a:t>
            </a:r>
            <a:r>
              <a:rPr lang="en-US" b="0" dirty="0" err="1"/>
              <a:t>szerettem</a:t>
            </a:r>
            <a:r>
              <a:rPr lang="en-US" b="0" dirty="0"/>
              <a:t> </a:t>
            </a:r>
            <a:r>
              <a:rPr lang="en-US" b="0" dirty="0" err="1"/>
              <a:t>volna</a:t>
            </a:r>
            <a:r>
              <a:rPr lang="en-US" b="0" dirty="0"/>
              <a:t>, ha </a:t>
            </a:r>
            <a:r>
              <a:rPr lang="en-US" b="0" dirty="0" err="1"/>
              <a:t>egy</a:t>
            </a:r>
            <a:r>
              <a:rPr lang="en-US" b="0" dirty="0"/>
              <a:t> </a:t>
            </a:r>
            <a:r>
              <a:rPr lang="en-US" b="0" dirty="0" err="1"/>
              <a:t>dián</a:t>
            </a:r>
            <a:r>
              <a:rPr lang="en-US" b="0" dirty="0"/>
              <a:t> </a:t>
            </a:r>
            <a:r>
              <a:rPr lang="en-US" b="0" dirty="0" err="1"/>
              <a:t>látszik</a:t>
            </a:r>
            <a:r>
              <a:rPr lang="en-US" b="0" dirty="0"/>
              <a:t> a </a:t>
            </a:r>
            <a:r>
              <a:rPr lang="en-US" b="0" dirty="0" err="1"/>
              <a:t>dolog</a:t>
            </a:r>
            <a:r>
              <a:rPr lang="en-US" b="0" dirty="0"/>
              <a:t>.</a:t>
            </a:r>
          </a:p>
          <a:p>
            <a:endParaRPr lang="en-US" b="0" dirty="0"/>
          </a:p>
          <a:p>
            <a:r>
              <a:rPr lang="en-US" b="0" dirty="0" err="1"/>
              <a:t>Természetesen</a:t>
            </a:r>
            <a:r>
              <a:rPr lang="en-US" b="0" dirty="0"/>
              <a:t> </a:t>
            </a:r>
            <a:r>
              <a:rPr lang="en-US" b="0" dirty="0" err="1"/>
              <a:t>nem</a:t>
            </a:r>
            <a:r>
              <a:rPr lang="en-US" b="0" dirty="0"/>
              <a:t> </a:t>
            </a:r>
            <a:r>
              <a:rPr lang="en-US" b="0" dirty="0" err="1"/>
              <a:t>kellene</a:t>
            </a:r>
            <a:r>
              <a:rPr lang="en-US" b="0" dirty="0"/>
              <a:t> </a:t>
            </a:r>
            <a:r>
              <a:rPr lang="en-US" b="0" dirty="0" err="1"/>
              <a:t>mindkét</a:t>
            </a:r>
            <a:r>
              <a:rPr lang="en-US" b="0" dirty="0"/>
              <a:t> </a:t>
            </a:r>
            <a:r>
              <a:rPr lang="en-US" b="0" dirty="0" err="1"/>
              <a:t>vektort</a:t>
            </a:r>
            <a:r>
              <a:rPr lang="en-US" b="0" dirty="0"/>
              <a:t> </a:t>
            </a:r>
            <a:r>
              <a:rPr lang="en-US" b="0" dirty="0" err="1"/>
              <a:t>átküldeni</a:t>
            </a:r>
            <a:r>
              <a:rPr lang="en-US" b="0" dirty="0"/>
              <a:t> (</a:t>
            </a:r>
            <a:r>
              <a:rPr lang="en-US" b="0" dirty="0" err="1"/>
              <a:t>tangens</a:t>
            </a:r>
            <a:r>
              <a:rPr lang="en-US" b="0" dirty="0"/>
              <a:t>/</a:t>
            </a:r>
            <a:r>
              <a:rPr lang="en-US" b="0" dirty="0" err="1"/>
              <a:t>binormál</a:t>
            </a:r>
            <a:r>
              <a:rPr lang="en-US" b="0" dirty="0"/>
              <a:t>), </a:t>
            </a:r>
            <a:r>
              <a:rPr lang="en-US" b="0" dirty="0" err="1"/>
              <a:t>elegendő</a:t>
            </a:r>
            <a:r>
              <a:rPr lang="en-US" b="0" dirty="0"/>
              <a:t> </a:t>
            </a:r>
            <a:r>
              <a:rPr lang="en-US" b="0" dirty="0" err="1"/>
              <a:t>lenne</a:t>
            </a:r>
            <a:r>
              <a:rPr lang="en-US" b="0" dirty="0"/>
              <a:t> </a:t>
            </a:r>
            <a:r>
              <a:rPr lang="en-US" b="0" dirty="0" err="1"/>
              <a:t>az</a:t>
            </a:r>
            <a:r>
              <a:rPr lang="en-US" b="0" dirty="0"/>
              <a:t> </a:t>
            </a:r>
            <a:r>
              <a:rPr lang="en-US" b="0" dirty="0" err="1"/>
              <a:t>egyiket</a:t>
            </a:r>
            <a:r>
              <a:rPr lang="en-US" b="0" dirty="0"/>
              <a:t>, de most </a:t>
            </a:r>
            <a:r>
              <a:rPr lang="en-US" b="0" dirty="0" err="1"/>
              <a:t>így</a:t>
            </a:r>
            <a:r>
              <a:rPr lang="en-US" b="0" dirty="0"/>
              <a:t> </a:t>
            </a:r>
            <a:r>
              <a:rPr lang="en-US" b="0" dirty="0" err="1"/>
              <a:t>egyszer</a:t>
            </a:r>
            <a:r>
              <a:rPr lang="hu-HU" b="0" dirty="0"/>
              <a:t>ű</a:t>
            </a:r>
            <a:r>
              <a:rPr lang="en-US" b="0" dirty="0"/>
              <a:t>bb </a:t>
            </a:r>
            <a:r>
              <a:rPr lang="en-US" b="0" dirty="0" err="1"/>
              <a:t>és</a:t>
            </a:r>
            <a:r>
              <a:rPr lang="en-US" b="0" dirty="0"/>
              <a:t> </a:t>
            </a:r>
            <a:r>
              <a:rPr lang="en-US" b="0" dirty="0" err="1"/>
              <a:t>jobban</a:t>
            </a:r>
            <a:r>
              <a:rPr lang="en-US" b="0" dirty="0"/>
              <a:t> </a:t>
            </a:r>
            <a:r>
              <a:rPr lang="en-US" b="0" dirty="0" err="1"/>
              <a:t>olvasható</a:t>
            </a:r>
            <a:r>
              <a:rPr lang="en-US" b="0" dirty="0"/>
              <a:t>, </a:t>
            </a:r>
            <a:r>
              <a:rPr lang="en-US" b="0" dirty="0" err="1"/>
              <a:t>hogy</a:t>
            </a:r>
            <a:r>
              <a:rPr lang="en-US" b="0" dirty="0"/>
              <a:t> mi </a:t>
            </a:r>
            <a:r>
              <a:rPr lang="en-US" b="0" dirty="0" err="1"/>
              <a:t>történik</a:t>
            </a:r>
            <a:r>
              <a:rPr lang="en-US" b="0" dirty="0"/>
              <a:t>.</a:t>
            </a:r>
          </a:p>
          <a:p>
            <a:endParaRPr lang="en-US" b="0" dirty="0"/>
          </a:p>
          <a:p>
            <a:r>
              <a:rPr lang="en-US" b="0" dirty="0" err="1"/>
              <a:t>Miért</a:t>
            </a:r>
            <a:r>
              <a:rPr lang="en-US" b="0" dirty="0"/>
              <a:t> </a:t>
            </a:r>
            <a:r>
              <a:rPr lang="en-US" b="0" dirty="0" err="1"/>
              <a:t>normalizálunk</a:t>
            </a:r>
            <a:r>
              <a:rPr lang="en-US" b="0" dirty="0"/>
              <a:t> </a:t>
            </a:r>
            <a:r>
              <a:rPr lang="en-US" b="0" dirty="0" err="1"/>
              <a:t>minden</a:t>
            </a:r>
            <a:r>
              <a:rPr lang="en-US" b="0" dirty="0"/>
              <a:t> </a:t>
            </a:r>
            <a:r>
              <a:rPr lang="en-US" b="0" dirty="0" err="1"/>
              <a:t>inputot</a:t>
            </a:r>
            <a:r>
              <a:rPr lang="en-US" b="0" dirty="0"/>
              <a:t> a vertex </a:t>
            </a:r>
            <a:r>
              <a:rPr lang="en-US" b="0" dirty="0" err="1"/>
              <a:t>shaderből</a:t>
            </a:r>
            <a:r>
              <a:rPr lang="en-US" b="0" dirty="0"/>
              <a:t>? </a:t>
            </a:r>
            <a:r>
              <a:rPr lang="en-US" b="0" dirty="0" err="1"/>
              <a:t>Mert</a:t>
            </a:r>
            <a:r>
              <a:rPr lang="en-US" b="0" dirty="0"/>
              <a:t> a </a:t>
            </a:r>
            <a:r>
              <a:rPr lang="en-US" b="0" dirty="0" err="1"/>
              <a:t>vertexek</a:t>
            </a:r>
            <a:r>
              <a:rPr lang="en-US" b="0" dirty="0"/>
              <a:t> </a:t>
            </a:r>
            <a:r>
              <a:rPr lang="en-US" b="0" dirty="0" err="1"/>
              <a:t>között</a:t>
            </a:r>
            <a:r>
              <a:rPr lang="en-US" b="0" dirty="0"/>
              <a:t> </a:t>
            </a:r>
            <a:r>
              <a:rPr lang="en-US" b="0" dirty="0" err="1"/>
              <a:t>lineárisan</a:t>
            </a:r>
            <a:r>
              <a:rPr lang="en-US" b="0" dirty="0"/>
              <a:t> </a:t>
            </a:r>
            <a:r>
              <a:rPr lang="en-US" b="0" dirty="0" err="1"/>
              <a:t>interpolálódnak</a:t>
            </a:r>
            <a:r>
              <a:rPr lang="en-US" b="0" dirty="0"/>
              <a:t> </a:t>
            </a:r>
            <a:r>
              <a:rPr lang="en-US" b="0" dirty="0" err="1"/>
              <a:t>az</a:t>
            </a:r>
            <a:r>
              <a:rPr lang="en-US" b="0" dirty="0"/>
              <a:t> </a:t>
            </a:r>
            <a:r>
              <a:rPr lang="en-US" b="0" dirty="0" err="1"/>
              <a:t>értékek</a:t>
            </a:r>
            <a:r>
              <a:rPr lang="en-US" b="0" dirty="0"/>
              <a:t>, </a:t>
            </a:r>
            <a:r>
              <a:rPr lang="en-US" b="0" dirty="0" err="1"/>
              <a:t>viszont</a:t>
            </a:r>
            <a:r>
              <a:rPr lang="en-US" b="0" dirty="0"/>
              <a:t> </a:t>
            </a:r>
            <a:r>
              <a:rPr lang="en-US" b="0" dirty="0" err="1"/>
              <a:t>két</a:t>
            </a:r>
            <a:r>
              <a:rPr lang="en-US" b="0" dirty="0"/>
              <a:t> </a:t>
            </a:r>
            <a:r>
              <a:rPr lang="en-US" b="0" dirty="0" err="1"/>
              <a:t>vektor</a:t>
            </a:r>
            <a:r>
              <a:rPr lang="en-US" b="0" dirty="0"/>
              <a:t> </a:t>
            </a:r>
            <a:r>
              <a:rPr lang="en-US" b="0" dirty="0" err="1"/>
              <a:t>lineáris</a:t>
            </a:r>
            <a:r>
              <a:rPr lang="en-US" b="0" dirty="0"/>
              <a:t> </a:t>
            </a:r>
            <a:r>
              <a:rPr lang="en-US" b="0" dirty="0" err="1"/>
              <a:t>interpolációja</a:t>
            </a:r>
            <a:r>
              <a:rPr lang="en-US" b="0" dirty="0"/>
              <a:t> </a:t>
            </a:r>
            <a:r>
              <a:rPr lang="en-US" b="0" dirty="0" err="1"/>
              <a:t>sértheti</a:t>
            </a:r>
            <a:r>
              <a:rPr lang="en-US" b="0" dirty="0"/>
              <a:t> a </a:t>
            </a:r>
            <a:r>
              <a:rPr lang="en-US" b="0" dirty="0" err="1"/>
              <a:t>hosszát</a:t>
            </a:r>
            <a:r>
              <a:rPr lang="en-US" b="0" dirty="0"/>
              <a:t> a </a:t>
            </a:r>
            <a:r>
              <a:rPr lang="en-US" b="0" dirty="0" err="1"/>
              <a:t>vektornak</a:t>
            </a:r>
            <a:r>
              <a:rPr lang="en-US" b="0" dirty="0"/>
              <a:t>, </a:t>
            </a:r>
            <a:r>
              <a:rPr lang="en-US" b="0" dirty="0" err="1"/>
              <a:t>ezért</a:t>
            </a:r>
            <a:r>
              <a:rPr lang="en-US" b="0" dirty="0"/>
              <a:t> </a:t>
            </a:r>
            <a:r>
              <a:rPr lang="en-US" b="0" dirty="0" err="1"/>
              <a:t>szépen</a:t>
            </a:r>
            <a:r>
              <a:rPr lang="en-US" b="0" dirty="0"/>
              <a:t> </a:t>
            </a:r>
            <a:r>
              <a:rPr lang="en-US" b="0" dirty="0" err="1"/>
              <a:t>normalizáljuk</a:t>
            </a:r>
            <a:r>
              <a:rPr lang="en-US" b="0" dirty="0"/>
              <a:t> </a:t>
            </a:r>
            <a:r>
              <a:rPr lang="en-US" b="0" dirty="0" err="1"/>
              <a:t>azt</a:t>
            </a:r>
            <a:r>
              <a:rPr lang="en-US" b="0" dirty="0"/>
              <a:t>.</a:t>
            </a:r>
          </a:p>
          <a:p>
            <a:endParaRPr lang="en-US" b="0" dirty="0"/>
          </a:p>
          <a:p>
            <a:r>
              <a:rPr lang="en-US" b="0" dirty="0" err="1"/>
              <a:t>Összeállítjuk</a:t>
            </a:r>
            <a:r>
              <a:rPr lang="en-US" b="0" dirty="0"/>
              <a:t> a TBN </a:t>
            </a:r>
            <a:r>
              <a:rPr lang="en-US" b="0" dirty="0" err="1"/>
              <a:t>mátrixunkat</a:t>
            </a:r>
            <a:r>
              <a:rPr lang="en-US" b="0" dirty="0"/>
              <a:t>, </a:t>
            </a:r>
            <a:r>
              <a:rPr lang="en-US" b="0" dirty="0" err="1"/>
              <a:t>transzponáljuk</a:t>
            </a:r>
            <a:r>
              <a:rPr lang="en-US" b="0" dirty="0"/>
              <a:t>, </a:t>
            </a:r>
            <a:r>
              <a:rPr lang="en-US" b="0" dirty="0" err="1"/>
              <a:t>elkérjük</a:t>
            </a:r>
            <a:r>
              <a:rPr lang="en-US" b="0" dirty="0"/>
              <a:t> a </a:t>
            </a:r>
            <a:r>
              <a:rPr lang="en-US" b="0" dirty="0" err="1"/>
              <a:t>normál</a:t>
            </a:r>
            <a:r>
              <a:rPr lang="en-US" b="0" dirty="0"/>
              <a:t> </a:t>
            </a:r>
            <a:r>
              <a:rPr lang="en-US" b="0" dirty="0" err="1"/>
              <a:t>textúrából</a:t>
            </a:r>
            <a:r>
              <a:rPr lang="en-US" b="0" dirty="0"/>
              <a:t> a </a:t>
            </a:r>
            <a:r>
              <a:rPr lang="en-US" b="0" dirty="0" err="1"/>
              <a:t>mintát</a:t>
            </a:r>
            <a:r>
              <a:rPr lang="en-US" b="0" dirty="0"/>
              <a:t>, </a:t>
            </a:r>
            <a:r>
              <a:rPr lang="en-US" b="0" dirty="0" err="1"/>
              <a:t>lenormalizáljuk</a:t>
            </a:r>
            <a:r>
              <a:rPr lang="en-US" b="0" dirty="0"/>
              <a:t>, </a:t>
            </a:r>
            <a:r>
              <a:rPr lang="en-US" b="0" dirty="0" err="1"/>
              <a:t>kihozzuk</a:t>
            </a:r>
            <a:r>
              <a:rPr lang="en-US" b="0" dirty="0"/>
              <a:t> </a:t>
            </a:r>
            <a:r>
              <a:rPr lang="en-US" b="0" dirty="0" err="1"/>
              <a:t>világ</a:t>
            </a:r>
            <a:r>
              <a:rPr lang="en-US" b="0" dirty="0"/>
              <a:t> </a:t>
            </a:r>
            <a:r>
              <a:rPr lang="en-US" b="0" dirty="0" err="1"/>
              <a:t>térbe</a:t>
            </a:r>
            <a:r>
              <a:rPr lang="en-US" b="0" dirty="0"/>
              <a:t> a TBN </a:t>
            </a:r>
            <a:r>
              <a:rPr lang="en-US" b="0" dirty="0" err="1"/>
              <a:t>transzponálttal</a:t>
            </a:r>
            <a:r>
              <a:rPr lang="en-US" b="0" dirty="0"/>
              <a:t> </a:t>
            </a:r>
            <a:r>
              <a:rPr lang="en-US" b="0" dirty="0" err="1"/>
              <a:t>való</a:t>
            </a:r>
            <a:r>
              <a:rPr lang="en-US" b="0" dirty="0"/>
              <a:t> </a:t>
            </a:r>
            <a:r>
              <a:rPr lang="en-US" b="0" dirty="0" err="1"/>
              <a:t>szorzással</a:t>
            </a:r>
            <a:r>
              <a:rPr lang="en-US" b="0" dirty="0"/>
              <a:t>, </a:t>
            </a:r>
            <a:r>
              <a:rPr lang="en-US" b="0" dirty="0" err="1"/>
              <a:t>és</a:t>
            </a:r>
            <a:r>
              <a:rPr lang="en-US" b="0" dirty="0"/>
              <a:t> </a:t>
            </a:r>
            <a:r>
              <a:rPr lang="en-US" b="0" dirty="0" err="1"/>
              <a:t>azzal</a:t>
            </a:r>
            <a:r>
              <a:rPr lang="en-US" b="0" dirty="0"/>
              <a:t> </a:t>
            </a:r>
            <a:r>
              <a:rPr lang="en-US" b="0" dirty="0" err="1"/>
              <a:t>az</a:t>
            </a:r>
            <a:r>
              <a:rPr lang="en-US" b="0" dirty="0"/>
              <a:t> </a:t>
            </a:r>
            <a:r>
              <a:rPr lang="en-US" b="0" dirty="0" err="1"/>
              <a:t>újonnan</a:t>
            </a:r>
            <a:r>
              <a:rPr lang="en-US" b="0" dirty="0"/>
              <a:t> </a:t>
            </a:r>
            <a:r>
              <a:rPr lang="en-US" b="0" dirty="0" err="1"/>
              <a:t>kapott</a:t>
            </a:r>
            <a:r>
              <a:rPr lang="en-US" b="0" dirty="0"/>
              <a:t> n </a:t>
            </a:r>
            <a:r>
              <a:rPr lang="en-US" b="0" dirty="0" err="1"/>
              <a:t>vektorral</a:t>
            </a:r>
            <a:r>
              <a:rPr lang="en-US" b="0" dirty="0"/>
              <a:t> </a:t>
            </a:r>
            <a:r>
              <a:rPr lang="en-US" b="0" dirty="0" err="1"/>
              <a:t>folytatjuk</a:t>
            </a:r>
            <a:r>
              <a:rPr lang="en-US" b="0" dirty="0"/>
              <a:t> a </a:t>
            </a:r>
            <a:r>
              <a:rPr lang="en-US" b="0" dirty="0" err="1"/>
              <a:t>számolást</a:t>
            </a:r>
            <a:r>
              <a:rPr lang="en-US" b="0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CB54F-71BB-491D-A98F-DF04FDAAD72D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59722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 err="1"/>
              <a:t>Picit</a:t>
            </a:r>
            <a:r>
              <a:rPr lang="en-US" dirty="0"/>
              <a:t> </a:t>
            </a:r>
            <a:r>
              <a:rPr lang="en-US" dirty="0" err="1"/>
              <a:t>pixelhibás</a:t>
            </a:r>
            <a:r>
              <a:rPr lang="en-US" dirty="0"/>
              <a:t> </a:t>
            </a:r>
            <a:r>
              <a:rPr lang="en-US" dirty="0" err="1"/>
              <a:t>lesz</a:t>
            </a:r>
            <a:r>
              <a:rPr lang="en-US" dirty="0"/>
              <a:t>, de </a:t>
            </a:r>
            <a:r>
              <a:rPr lang="en-US" dirty="0" err="1"/>
              <a:t>ezt</a:t>
            </a:r>
            <a:r>
              <a:rPr lang="en-US" dirty="0"/>
              <a:t> </a:t>
            </a:r>
            <a:r>
              <a:rPr lang="en-US" dirty="0" err="1"/>
              <a:t>ráfogjuk</a:t>
            </a:r>
            <a:r>
              <a:rPr lang="en-US" dirty="0"/>
              <a:t> a </a:t>
            </a:r>
            <a:r>
              <a:rPr lang="en-US" dirty="0" err="1"/>
              <a:t>textúrában</a:t>
            </a:r>
            <a:r>
              <a:rPr lang="en-US" dirty="0"/>
              <a:t> </a:t>
            </a:r>
            <a:r>
              <a:rPr lang="en-US" dirty="0" err="1"/>
              <a:t>lévő</a:t>
            </a:r>
            <a:r>
              <a:rPr lang="en-US" dirty="0"/>
              <a:t> </a:t>
            </a:r>
            <a:r>
              <a:rPr lang="en-US" dirty="0" err="1"/>
              <a:t>túl</a:t>
            </a:r>
            <a:r>
              <a:rPr lang="en-US" dirty="0"/>
              <a:t> </a:t>
            </a:r>
            <a:r>
              <a:rPr lang="en-US" dirty="0" err="1"/>
              <a:t>apró</a:t>
            </a:r>
            <a:r>
              <a:rPr lang="en-US" dirty="0"/>
              <a:t> </a:t>
            </a:r>
            <a:r>
              <a:rPr lang="en-US" dirty="0" err="1"/>
              <a:t>változásokra</a:t>
            </a:r>
            <a:r>
              <a:rPr lang="en-US" dirty="0"/>
              <a:t> (</a:t>
            </a:r>
            <a:r>
              <a:rPr lang="en-US" dirty="0" err="1"/>
              <a:t>ami</a:t>
            </a:r>
            <a:r>
              <a:rPr lang="en-US" dirty="0"/>
              <a:t> </a:t>
            </a:r>
            <a:r>
              <a:rPr lang="en-US" dirty="0" err="1"/>
              <a:t>igaz</a:t>
            </a:r>
            <a:r>
              <a:rPr lang="en-US" dirty="0"/>
              <a:t> is, </a:t>
            </a:r>
            <a:r>
              <a:rPr lang="en-US" dirty="0" err="1"/>
              <a:t>nagyon</a:t>
            </a:r>
            <a:r>
              <a:rPr lang="en-US" dirty="0"/>
              <a:t> </a:t>
            </a:r>
            <a:r>
              <a:rPr lang="en-US" dirty="0" err="1"/>
              <a:t>szemcsésnek</a:t>
            </a:r>
            <a:r>
              <a:rPr lang="en-US" dirty="0"/>
              <a:t> </a:t>
            </a:r>
            <a:r>
              <a:rPr lang="en-US" dirty="0" err="1"/>
              <a:t>számít</a:t>
            </a:r>
            <a:r>
              <a:rPr lang="en-US" dirty="0"/>
              <a:t> </a:t>
            </a:r>
            <a:r>
              <a:rPr lang="en-US" dirty="0" err="1"/>
              <a:t>az</a:t>
            </a:r>
            <a:r>
              <a:rPr lang="en-US" dirty="0"/>
              <a:t> a </a:t>
            </a:r>
            <a:r>
              <a:rPr lang="en-US" dirty="0" err="1"/>
              <a:t>normál</a:t>
            </a:r>
            <a:r>
              <a:rPr lang="en-US" dirty="0"/>
              <a:t> map, de most </a:t>
            </a:r>
            <a:r>
              <a:rPr lang="en-US" dirty="0" err="1"/>
              <a:t>jó</a:t>
            </a:r>
            <a:r>
              <a:rPr lang="en-US" dirty="0"/>
              <a:t> </a:t>
            </a:r>
            <a:r>
              <a:rPr lang="en-US" dirty="0" err="1"/>
              <a:t>lesz</a:t>
            </a:r>
            <a:r>
              <a:rPr lang="en-US" dirty="0"/>
              <a:t>)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 err="1"/>
              <a:t>Itt</a:t>
            </a:r>
            <a:r>
              <a:rPr lang="en-US" dirty="0"/>
              <a:t> is </a:t>
            </a:r>
            <a:r>
              <a:rPr lang="en-US" dirty="0" err="1"/>
              <a:t>bejön</a:t>
            </a:r>
            <a:r>
              <a:rPr lang="en-US" dirty="0"/>
              <a:t> </a:t>
            </a:r>
            <a:r>
              <a:rPr lang="en-US" dirty="0" err="1"/>
              <a:t>egyébként</a:t>
            </a:r>
            <a:r>
              <a:rPr lang="en-US" dirty="0"/>
              <a:t> </a:t>
            </a:r>
            <a:r>
              <a:rPr lang="en-US" dirty="0" err="1"/>
              <a:t>az</a:t>
            </a:r>
            <a:r>
              <a:rPr lang="en-US" dirty="0"/>
              <a:t> a </a:t>
            </a:r>
            <a:r>
              <a:rPr lang="en-US" dirty="0" err="1"/>
              <a:t>hiba</a:t>
            </a:r>
            <a:r>
              <a:rPr lang="en-US" dirty="0"/>
              <a:t>, </a:t>
            </a:r>
            <a:r>
              <a:rPr lang="en-US" dirty="0" err="1"/>
              <a:t>hogy</a:t>
            </a:r>
            <a:r>
              <a:rPr lang="en-US" dirty="0"/>
              <a:t> </a:t>
            </a:r>
            <a:r>
              <a:rPr lang="en-US" dirty="0" err="1"/>
              <a:t>alul</a:t>
            </a:r>
            <a:r>
              <a:rPr lang="en-US" dirty="0"/>
              <a:t> </a:t>
            </a:r>
            <a:r>
              <a:rPr lang="en-US" dirty="0" err="1"/>
              <a:t>túl</a:t>
            </a:r>
            <a:r>
              <a:rPr lang="en-US" dirty="0"/>
              <a:t> </a:t>
            </a:r>
            <a:r>
              <a:rPr lang="en-US" dirty="0" err="1"/>
              <a:t>sok</a:t>
            </a:r>
            <a:r>
              <a:rPr lang="en-US" dirty="0"/>
              <a:t> </a:t>
            </a:r>
            <a:r>
              <a:rPr lang="en-US" dirty="0" err="1"/>
              <a:t>látszik</a:t>
            </a:r>
            <a:r>
              <a:rPr lang="en-US" dirty="0"/>
              <a:t>, </a:t>
            </a:r>
            <a:r>
              <a:rPr lang="en-US" dirty="0" err="1"/>
              <a:t>tehát</a:t>
            </a:r>
            <a:r>
              <a:rPr lang="en-US" dirty="0"/>
              <a:t> a </a:t>
            </a:r>
            <a:r>
              <a:rPr lang="en-US" dirty="0" err="1"/>
              <a:t>fény</a:t>
            </a:r>
            <a:r>
              <a:rPr lang="en-US" dirty="0"/>
              <a:t> </a:t>
            </a:r>
            <a:r>
              <a:rPr lang="en-US" dirty="0" err="1"/>
              <a:t>lényegében</a:t>
            </a:r>
            <a:r>
              <a:rPr lang="en-US" dirty="0"/>
              <a:t> </a:t>
            </a:r>
            <a:r>
              <a:rPr lang="en-US" dirty="0" err="1"/>
              <a:t>átmegy</a:t>
            </a:r>
            <a:r>
              <a:rPr lang="en-US" dirty="0"/>
              <a:t> </a:t>
            </a:r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dirty="0" err="1"/>
              <a:t>egész</a:t>
            </a:r>
            <a:r>
              <a:rPr lang="en-US" dirty="0"/>
              <a:t> </a:t>
            </a:r>
            <a:r>
              <a:rPr lang="en-US" dirty="0" err="1"/>
              <a:t>testen</a:t>
            </a:r>
            <a:r>
              <a:rPr lang="en-US" dirty="0"/>
              <a:t>, de </a:t>
            </a:r>
            <a:r>
              <a:rPr lang="en-US" dirty="0" err="1"/>
              <a:t>ennek</a:t>
            </a:r>
            <a:r>
              <a:rPr lang="en-US" dirty="0"/>
              <a:t> a </a:t>
            </a:r>
            <a:r>
              <a:rPr lang="en-US" dirty="0" err="1"/>
              <a:t>megoldása</a:t>
            </a:r>
            <a:r>
              <a:rPr lang="en-US" dirty="0"/>
              <a:t> </a:t>
            </a:r>
            <a:r>
              <a:rPr lang="en-US" dirty="0" err="1"/>
              <a:t>már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triviális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CB54F-71BB-491D-A98F-DF04FDAAD72D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64353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/>
              <a:t>Aki </a:t>
            </a:r>
            <a:r>
              <a:rPr lang="en-US" dirty="0" err="1"/>
              <a:t>szeretne</a:t>
            </a:r>
            <a:r>
              <a:rPr lang="en-US" dirty="0"/>
              <a:t>, </a:t>
            </a:r>
            <a:r>
              <a:rPr lang="en-US" dirty="0" err="1"/>
              <a:t>csinálhat</a:t>
            </a:r>
            <a:r>
              <a:rPr lang="en-US" dirty="0"/>
              <a:t> </a:t>
            </a:r>
            <a:r>
              <a:rPr lang="en-US" dirty="0" err="1"/>
              <a:t>ilyen</a:t>
            </a:r>
            <a:r>
              <a:rPr lang="en-US" dirty="0"/>
              <a:t> </a:t>
            </a:r>
            <a:r>
              <a:rPr lang="en-US" dirty="0" err="1"/>
              <a:t>rozsdás</a:t>
            </a:r>
            <a:r>
              <a:rPr lang="en-US" dirty="0"/>
              <a:t> </a:t>
            </a:r>
            <a:r>
              <a:rPr lang="en-US" dirty="0" err="1"/>
              <a:t>effektet</a:t>
            </a:r>
            <a:r>
              <a:rPr lang="en-US" dirty="0"/>
              <a:t> a </a:t>
            </a:r>
            <a:r>
              <a:rPr lang="en-US" dirty="0" err="1"/>
              <a:t>rücskökbe</a:t>
            </a:r>
            <a:r>
              <a:rPr lang="en-US" dirty="0"/>
              <a:t>, </a:t>
            </a:r>
            <a:r>
              <a:rPr lang="en-US" dirty="0" err="1"/>
              <a:t>először</a:t>
            </a:r>
            <a:r>
              <a:rPr lang="en-US" dirty="0"/>
              <a:t> </a:t>
            </a:r>
            <a:r>
              <a:rPr lang="en-US" dirty="0" err="1"/>
              <a:t>gondold</a:t>
            </a:r>
            <a:r>
              <a:rPr lang="en-US" dirty="0"/>
              <a:t> </a:t>
            </a:r>
            <a:r>
              <a:rPr lang="en-US" dirty="0" err="1"/>
              <a:t>végig</a:t>
            </a:r>
            <a:r>
              <a:rPr lang="en-US" dirty="0"/>
              <a:t>, </a:t>
            </a:r>
            <a:r>
              <a:rPr lang="en-US" dirty="0" err="1"/>
              <a:t>hogy</a:t>
            </a:r>
            <a:r>
              <a:rPr lang="en-US" dirty="0"/>
              <a:t> </a:t>
            </a:r>
            <a:r>
              <a:rPr lang="en-US" dirty="0" err="1"/>
              <a:t>mit</a:t>
            </a:r>
            <a:r>
              <a:rPr lang="en-US" dirty="0"/>
              <a:t> </a:t>
            </a:r>
            <a:r>
              <a:rPr lang="en-US" dirty="0" err="1"/>
              <a:t>kell</a:t>
            </a:r>
            <a:r>
              <a:rPr lang="en-US" dirty="0"/>
              <a:t> </a:t>
            </a:r>
            <a:r>
              <a:rPr lang="en-US" dirty="0" err="1"/>
              <a:t>mivel</a:t>
            </a:r>
            <a:r>
              <a:rPr lang="en-US" dirty="0"/>
              <a:t> </a:t>
            </a:r>
            <a:r>
              <a:rPr lang="en-US" dirty="0" err="1"/>
              <a:t>összehasonlítani</a:t>
            </a:r>
            <a:r>
              <a:rPr lang="en-US" dirty="0"/>
              <a:t>, </a:t>
            </a:r>
            <a:r>
              <a:rPr lang="en-US" dirty="0" err="1"/>
              <a:t>hogy</a:t>
            </a:r>
            <a:r>
              <a:rPr lang="en-US" dirty="0"/>
              <a:t> </a:t>
            </a:r>
            <a:r>
              <a:rPr lang="en-US" dirty="0" err="1"/>
              <a:t>tesztelhető</a:t>
            </a:r>
            <a:r>
              <a:rPr lang="en-US" dirty="0"/>
              <a:t> </a:t>
            </a:r>
            <a:r>
              <a:rPr lang="en-US" dirty="0" err="1"/>
              <a:t>legyen</a:t>
            </a:r>
            <a:r>
              <a:rPr lang="en-US" dirty="0"/>
              <a:t> a </a:t>
            </a:r>
            <a:r>
              <a:rPr lang="en-US" dirty="0" err="1"/>
              <a:t>repedés</a:t>
            </a:r>
            <a:r>
              <a:rPr lang="en-US" dirty="0"/>
              <a:t>, </a:t>
            </a:r>
            <a:r>
              <a:rPr lang="en-US" dirty="0" err="1"/>
              <a:t>illetve</a:t>
            </a:r>
            <a:r>
              <a:rPr lang="en-US" dirty="0"/>
              <a:t> </a:t>
            </a:r>
            <a:r>
              <a:rPr lang="en-US" dirty="0" err="1"/>
              <a:t>hogy</a:t>
            </a:r>
            <a:r>
              <a:rPr lang="en-US" dirty="0"/>
              <a:t> </a:t>
            </a:r>
            <a:r>
              <a:rPr lang="en-US" dirty="0" err="1"/>
              <a:t>hogyan</a:t>
            </a:r>
            <a:r>
              <a:rPr lang="en-US" dirty="0"/>
              <a:t> </a:t>
            </a:r>
            <a:r>
              <a:rPr lang="en-US" dirty="0" err="1"/>
              <a:t>kellene</a:t>
            </a:r>
            <a:r>
              <a:rPr lang="en-US" dirty="0"/>
              <a:t> </a:t>
            </a:r>
            <a:r>
              <a:rPr lang="en-US" dirty="0" err="1"/>
              <a:t>shadelni</a:t>
            </a:r>
            <a:r>
              <a:rPr lang="en-US" dirty="0"/>
              <a:t> a </a:t>
            </a:r>
            <a:r>
              <a:rPr lang="en-US" dirty="0" err="1"/>
              <a:t>dolgot</a:t>
            </a:r>
            <a:r>
              <a:rPr lang="en-US" dirty="0"/>
              <a:t>.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Van </a:t>
            </a:r>
            <a:r>
              <a:rPr lang="en-US" dirty="0" err="1"/>
              <a:t>egy</a:t>
            </a:r>
            <a:r>
              <a:rPr lang="en-US" dirty="0"/>
              <a:t> rusty.png </a:t>
            </a:r>
            <a:r>
              <a:rPr lang="en-US" dirty="0" err="1"/>
              <a:t>ami</a:t>
            </a:r>
            <a:r>
              <a:rPr lang="en-US" dirty="0"/>
              <a:t> 512x512-es </a:t>
            </a:r>
            <a:r>
              <a:rPr lang="en-US" dirty="0" err="1"/>
              <a:t>diffúz</a:t>
            </a:r>
            <a:r>
              <a:rPr lang="en-US" dirty="0"/>
              <a:t> </a:t>
            </a:r>
            <a:r>
              <a:rPr lang="en-US" dirty="0" err="1"/>
              <a:t>textúrának</a:t>
            </a:r>
            <a:r>
              <a:rPr lang="en-US" dirty="0"/>
              <a:t> </a:t>
            </a:r>
            <a:r>
              <a:rPr lang="en-US" dirty="0" err="1"/>
              <a:t>jó</a:t>
            </a:r>
            <a:r>
              <a:rPr lang="en-US" dirty="0"/>
              <a:t> </a:t>
            </a:r>
            <a:r>
              <a:rPr lang="en-US" dirty="0" err="1"/>
              <a:t>lesz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CB54F-71BB-491D-A98F-DF04FDAAD72D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85473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CB54F-71BB-491D-A98F-DF04FDAAD72D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41096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 err="1"/>
              <a:t>Balra</a:t>
            </a:r>
            <a:r>
              <a:rPr lang="en-US" dirty="0"/>
              <a:t> a normal map, </a:t>
            </a:r>
            <a:r>
              <a:rPr lang="en-US" dirty="0" err="1"/>
              <a:t>jobbra</a:t>
            </a:r>
            <a:r>
              <a:rPr lang="en-US" dirty="0"/>
              <a:t> a parallax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A </a:t>
            </a:r>
            <a:r>
              <a:rPr lang="en-US" dirty="0" err="1"/>
              <a:t>forrást</a:t>
            </a:r>
            <a:r>
              <a:rPr lang="en-US" dirty="0"/>
              <a:t> </a:t>
            </a:r>
            <a:r>
              <a:rPr lang="en-US" dirty="0" err="1"/>
              <a:t>egyébként</a:t>
            </a:r>
            <a:r>
              <a:rPr lang="en-US" dirty="0"/>
              <a:t> </a:t>
            </a:r>
            <a:r>
              <a:rPr lang="en-US" dirty="0" err="1"/>
              <a:t>célszerű</a:t>
            </a:r>
            <a:r>
              <a:rPr lang="en-US" dirty="0"/>
              <a:t> </a:t>
            </a:r>
            <a:r>
              <a:rPr lang="en-US" dirty="0" err="1"/>
              <a:t>megnézni</a:t>
            </a:r>
            <a:r>
              <a:rPr lang="en-US" dirty="0"/>
              <a:t>, </a:t>
            </a:r>
            <a:r>
              <a:rPr lang="en-US" dirty="0" err="1"/>
              <a:t>egy</a:t>
            </a:r>
            <a:r>
              <a:rPr lang="en-US" dirty="0"/>
              <a:t> Magyar </a:t>
            </a:r>
            <a:r>
              <a:rPr lang="en-US" dirty="0" err="1"/>
              <a:t>fejlesztő</a:t>
            </a:r>
            <a:r>
              <a:rPr lang="en-US" dirty="0"/>
              <a:t> </a:t>
            </a:r>
            <a:r>
              <a:rPr lang="en-US" dirty="0" err="1"/>
              <a:t>írásait</a:t>
            </a:r>
            <a:r>
              <a:rPr lang="en-US" dirty="0"/>
              <a:t> </a:t>
            </a:r>
            <a:r>
              <a:rPr lang="en-US" dirty="0" err="1"/>
              <a:t>talájátok</a:t>
            </a:r>
            <a:r>
              <a:rPr lang="en-US" dirty="0"/>
              <a:t> </a:t>
            </a:r>
            <a:r>
              <a:rPr lang="en-US" dirty="0" err="1"/>
              <a:t>ott</a:t>
            </a:r>
            <a:r>
              <a:rPr lang="en-US" dirty="0"/>
              <a:t>, </a:t>
            </a:r>
            <a:r>
              <a:rPr lang="en-US" dirty="0" err="1"/>
              <a:t>nagyrészt</a:t>
            </a:r>
            <a:r>
              <a:rPr lang="en-US" dirty="0"/>
              <a:t> DX9-es, </a:t>
            </a:r>
            <a:r>
              <a:rPr lang="en-US" dirty="0" err="1"/>
              <a:t>ráadásul</a:t>
            </a:r>
            <a:r>
              <a:rPr lang="en-US" dirty="0"/>
              <a:t> </a:t>
            </a:r>
            <a:r>
              <a:rPr lang="en-US" dirty="0" err="1"/>
              <a:t>balkezes</a:t>
            </a:r>
            <a:r>
              <a:rPr lang="en-US" dirty="0"/>
              <a:t> </a:t>
            </a:r>
            <a:r>
              <a:rPr lang="en-US" dirty="0" err="1"/>
              <a:t>koordináta</a:t>
            </a:r>
            <a:r>
              <a:rPr lang="en-US" dirty="0"/>
              <a:t> </a:t>
            </a:r>
            <a:r>
              <a:rPr lang="en-US" dirty="0" err="1"/>
              <a:t>rendszerben</a:t>
            </a:r>
            <a:r>
              <a:rPr lang="en-US" dirty="0"/>
              <a:t> </a:t>
            </a:r>
            <a:r>
              <a:rPr lang="en-US" dirty="0" err="1"/>
              <a:t>dolgozik</a:t>
            </a:r>
            <a:r>
              <a:rPr lang="en-US" dirty="0"/>
              <a:t>, de </a:t>
            </a:r>
            <a:r>
              <a:rPr lang="en-US" dirty="0" err="1"/>
              <a:t>szuper</a:t>
            </a:r>
            <a:r>
              <a:rPr lang="en-US" dirty="0"/>
              <a:t> </a:t>
            </a:r>
            <a:r>
              <a:rPr lang="en-US" dirty="0" err="1"/>
              <a:t>írásai</a:t>
            </a:r>
            <a:r>
              <a:rPr lang="en-US" dirty="0"/>
              <a:t> </a:t>
            </a:r>
            <a:r>
              <a:rPr lang="en-US" dirty="0" err="1"/>
              <a:t>vannak</a:t>
            </a:r>
            <a:r>
              <a:rPr lang="en-US" dirty="0"/>
              <a:t>.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 err="1"/>
              <a:t>Ez</a:t>
            </a:r>
            <a:r>
              <a:rPr lang="en-US" dirty="0"/>
              <a:t> a </a:t>
            </a:r>
            <a:r>
              <a:rPr lang="en-US" dirty="0" err="1"/>
              <a:t>kocka</a:t>
            </a:r>
            <a:r>
              <a:rPr lang="en-US" dirty="0"/>
              <a:t> </a:t>
            </a:r>
            <a:r>
              <a:rPr lang="en-US" dirty="0" err="1"/>
              <a:t>egyébként</a:t>
            </a:r>
            <a:r>
              <a:rPr lang="en-US" dirty="0"/>
              <a:t> </a:t>
            </a:r>
            <a:r>
              <a:rPr lang="en-US" dirty="0" err="1"/>
              <a:t>nagyon</a:t>
            </a:r>
            <a:r>
              <a:rPr lang="en-US" dirty="0"/>
              <a:t> </a:t>
            </a:r>
            <a:r>
              <a:rPr lang="en-US" dirty="0" err="1"/>
              <a:t>kedvez</a:t>
            </a:r>
            <a:r>
              <a:rPr lang="en-US" dirty="0"/>
              <a:t> a </a:t>
            </a:r>
            <a:r>
              <a:rPr lang="en-US" dirty="0" err="1"/>
              <a:t>parallaxnak</a:t>
            </a:r>
            <a:r>
              <a:rPr lang="en-US" dirty="0"/>
              <a:t>, </a:t>
            </a:r>
            <a:r>
              <a:rPr lang="en-US" dirty="0" err="1"/>
              <a:t>hiszen</a:t>
            </a:r>
            <a:r>
              <a:rPr lang="en-US" dirty="0"/>
              <a:t> a </a:t>
            </a:r>
            <a:r>
              <a:rPr lang="en-US" dirty="0" err="1"/>
              <a:t>felületből</a:t>
            </a:r>
            <a:r>
              <a:rPr lang="en-US" dirty="0"/>
              <a:t> “</a:t>
            </a:r>
            <a:r>
              <a:rPr lang="en-US" dirty="0" err="1"/>
              <a:t>kifele</a:t>
            </a:r>
            <a:r>
              <a:rPr lang="en-US" dirty="0"/>
              <a:t>”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akar</a:t>
            </a:r>
            <a:r>
              <a:rPr lang="en-US" dirty="0"/>
              <a:t> </a:t>
            </a:r>
            <a:r>
              <a:rPr lang="en-US" dirty="0" err="1"/>
              <a:t>jönni</a:t>
            </a:r>
            <a:r>
              <a:rPr lang="en-US" dirty="0"/>
              <a:t> a </a:t>
            </a:r>
            <a:r>
              <a:rPr lang="en-US" dirty="0" err="1"/>
              <a:t>textúra</a:t>
            </a:r>
            <a:r>
              <a:rPr lang="en-US" dirty="0"/>
              <a:t>, </a:t>
            </a:r>
            <a:r>
              <a:rPr lang="en-US" dirty="0" err="1"/>
              <a:t>tehát</a:t>
            </a:r>
            <a:r>
              <a:rPr lang="en-US" dirty="0"/>
              <a:t> </a:t>
            </a:r>
            <a:r>
              <a:rPr lang="en-US" dirty="0" err="1"/>
              <a:t>oldalról</a:t>
            </a:r>
            <a:r>
              <a:rPr lang="en-US" dirty="0"/>
              <a:t> is </a:t>
            </a:r>
            <a:r>
              <a:rPr lang="en-US" dirty="0" err="1"/>
              <a:t>jól</a:t>
            </a:r>
            <a:r>
              <a:rPr lang="en-US" dirty="0"/>
              <a:t> </a:t>
            </a:r>
            <a:r>
              <a:rPr lang="en-US" dirty="0" err="1"/>
              <a:t>nézne</a:t>
            </a:r>
            <a:r>
              <a:rPr lang="en-US" dirty="0"/>
              <a:t> </a:t>
            </a:r>
            <a:r>
              <a:rPr lang="en-US" dirty="0" err="1"/>
              <a:t>ki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CB54F-71BB-491D-A98F-DF04FDAAD72D}" type="slidenum">
              <a:rPr lang="en-US" smtClean="0"/>
              <a:pPr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42331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CB54F-71BB-491D-A98F-DF04FDAAD72D}" type="slidenum">
              <a:rPr lang="en-US" smtClean="0"/>
              <a:pPr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10164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Tx/>
              <a:buAutoNum type="alphaUcParenBoth"/>
            </a:pPr>
            <a:r>
              <a:rPr lang="en-US" dirty="0" err="1"/>
              <a:t>pont</a:t>
            </a:r>
            <a:r>
              <a:rPr lang="en-US" dirty="0"/>
              <a:t>: </a:t>
            </a:r>
            <a:r>
              <a:rPr lang="en-US" dirty="0" err="1"/>
              <a:t>az</a:t>
            </a:r>
            <a:r>
              <a:rPr lang="en-US" dirty="0"/>
              <a:t> a </a:t>
            </a:r>
            <a:r>
              <a:rPr lang="en-US" dirty="0" err="1"/>
              <a:t>felületi</a:t>
            </a:r>
            <a:r>
              <a:rPr lang="en-US" dirty="0"/>
              <a:t> </a:t>
            </a:r>
            <a:r>
              <a:rPr lang="en-US" dirty="0" err="1"/>
              <a:t>pont</a:t>
            </a:r>
            <a:r>
              <a:rPr lang="en-US" dirty="0"/>
              <a:t>, </a:t>
            </a:r>
            <a:r>
              <a:rPr lang="en-US" dirty="0" err="1"/>
              <a:t>amit</a:t>
            </a:r>
            <a:r>
              <a:rPr lang="en-US" dirty="0"/>
              <a:t> a </a:t>
            </a:r>
            <a:r>
              <a:rPr lang="en-US" dirty="0" err="1"/>
              <a:t>texCoord</a:t>
            </a:r>
            <a:r>
              <a:rPr lang="en-US" dirty="0"/>
              <a:t> </a:t>
            </a:r>
            <a:r>
              <a:rPr lang="en-US" dirty="0" err="1"/>
              <a:t>jelöl</a:t>
            </a:r>
            <a:r>
              <a:rPr lang="en-US" dirty="0"/>
              <a:t> </a:t>
            </a:r>
            <a:r>
              <a:rPr lang="en-US" dirty="0" err="1"/>
              <a:t>ki</a:t>
            </a:r>
            <a:r>
              <a:rPr lang="en-US" dirty="0"/>
              <a:t> </a:t>
            </a:r>
            <a:r>
              <a:rPr lang="en-US" dirty="0" err="1"/>
              <a:t>nekünk</a:t>
            </a:r>
            <a:r>
              <a:rPr lang="en-US" dirty="0"/>
              <a:t>, </a:t>
            </a:r>
            <a:r>
              <a:rPr lang="en-US" dirty="0" err="1"/>
              <a:t>tehát</a:t>
            </a:r>
            <a:r>
              <a:rPr lang="en-US" dirty="0"/>
              <a:t> </a:t>
            </a:r>
            <a:r>
              <a:rPr lang="en-US" dirty="0" err="1"/>
              <a:t>innen</a:t>
            </a:r>
            <a:r>
              <a:rPr lang="en-US" dirty="0"/>
              <a:t> </a:t>
            </a:r>
            <a:r>
              <a:rPr lang="en-US" dirty="0" err="1"/>
              <a:t>mintavételeznénk</a:t>
            </a:r>
            <a:r>
              <a:rPr lang="en-US" dirty="0"/>
              <a:t> </a:t>
            </a:r>
            <a:r>
              <a:rPr lang="en-US" dirty="0" err="1"/>
              <a:t>normális</a:t>
            </a:r>
            <a:r>
              <a:rPr lang="en-US" dirty="0"/>
              <a:t> </a:t>
            </a:r>
            <a:r>
              <a:rPr lang="en-US" dirty="0" err="1"/>
              <a:t>esetben</a:t>
            </a:r>
            <a:r>
              <a:rPr lang="en-US" dirty="0"/>
              <a:t> a </a:t>
            </a:r>
            <a:r>
              <a:rPr lang="en-US" dirty="0" err="1"/>
              <a:t>texel</a:t>
            </a:r>
            <a:r>
              <a:rPr lang="en-US" dirty="0"/>
              <a:t>-t.</a:t>
            </a:r>
          </a:p>
          <a:p>
            <a:pPr marL="228600" indent="-228600">
              <a:buFontTx/>
              <a:buAutoNum type="alphaUcParenBoth"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 err="1"/>
              <a:t>Sárga</a:t>
            </a:r>
            <a:r>
              <a:rPr lang="en-US" dirty="0"/>
              <a:t> </a:t>
            </a:r>
            <a:r>
              <a:rPr lang="en-US" dirty="0" err="1"/>
              <a:t>vonal</a:t>
            </a:r>
            <a:r>
              <a:rPr lang="en-US" dirty="0"/>
              <a:t>: a </a:t>
            </a:r>
            <a:r>
              <a:rPr lang="en-US" dirty="0" err="1"/>
              <a:t>viewDir</a:t>
            </a:r>
            <a:r>
              <a:rPr lang="en-US" dirty="0"/>
              <a:t> </a:t>
            </a:r>
            <a:r>
              <a:rPr lang="en-US" dirty="0" err="1"/>
              <a:t>vektor</a:t>
            </a:r>
            <a:r>
              <a:rPr lang="en-US" dirty="0"/>
              <a:t>, </a:t>
            </a:r>
            <a:r>
              <a:rPr lang="en-US" dirty="0" err="1"/>
              <a:t>tehát</a:t>
            </a:r>
            <a:r>
              <a:rPr lang="en-US" dirty="0"/>
              <a:t> a </a:t>
            </a:r>
            <a:r>
              <a:rPr lang="en-US" dirty="0" err="1"/>
              <a:t>szem</a:t>
            </a:r>
            <a:r>
              <a:rPr lang="en-US" dirty="0"/>
              <a:t> </a:t>
            </a:r>
            <a:r>
              <a:rPr lang="en-US" dirty="0" err="1"/>
              <a:t>felé</a:t>
            </a:r>
            <a:r>
              <a:rPr lang="en-US" dirty="0"/>
              <a:t> </a:t>
            </a:r>
            <a:r>
              <a:rPr lang="en-US" dirty="0" err="1"/>
              <a:t>mutató</a:t>
            </a:r>
            <a:r>
              <a:rPr lang="en-US" dirty="0"/>
              <a:t> </a:t>
            </a:r>
            <a:r>
              <a:rPr lang="en-US" dirty="0" err="1"/>
              <a:t>vektor</a:t>
            </a:r>
            <a:r>
              <a:rPr lang="en-US" dirty="0"/>
              <a:t>.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A </a:t>
            </a:r>
            <a:r>
              <a:rPr lang="en-US" dirty="0" err="1"/>
              <a:t>legbutább</a:t>
            </a:r>
            <a:r>
              <a:rPr lang="en-US" dirty="0"/>
              <a:t> parallax </a:t>
            </a:r>
            <a:r>
              <a:rPr lang="en-US" dirty="0" err="1"/>
              <a:t>szerint</a:t>
            </a:r>
            <a:r>
              <a:rPr lang="en-US" dirty="0"/>
              <a:t>, </a:t>
            </a:r>
            <a:r>
              <a:rPr lang="en-US" dirty="0" err="1"/>
              <a:t>approximáljuk</a:t>
            </a:r>
            <a:r>
              <a:rPr lang="en-US" dirty="0"/>
              <a:t> meg a </a:t>
            </a:r>
            <a:r>
              <a:rPr lang="en-US" dirty="0" err="1"/>
              <a:t>felületi</a:t>
            </a:r>
            <a:r>
              <a:rPr lang="en-US" dirty="0"/>
              <a:t> </a:t>
            </a:r>
            <a:r>
              <a:rPr lang="en-US" dirty="0" err="1"/>
              <a:t>pontot</a:t>
            </a:r>
            <a:r>
              <a:rPr lang="en-US" dirty="0"/>
              <a:t> a </a:t>
            </a:r>
            <a:r>
              <a:rPr lang="en-US" dirty="0" err="1"/>
              <a:t>magasság</a:t>
            </a:r>
            <a:r>
              <a:rPr lang="en-US" dirty="0"/>
              <a:t> </a:t>
            </a:r>
            <a:r>
              <a:rPr lang="en-US" dirty="0" err="1"/>
              <a:t>által</a:t>
            </a:r>
            <a:r>
              <a:rPr lang="en-US" dirty="0"/>
              <a:t>. </a:t>
            </a:r>
            <a:r>
              <a:rPr lang="en-US" dirty="0" err="1"/>
              <a:t>Kérjük</a:t>
            </a:r>
            <a:r>
              <a:rPr lang="en-US" dirty="0"/>
              <a:t> le a </a:t>
            </a:r>
            <a:r>
              <a:rPr lang="en-US" dirty="0" err="1"/>
              <a:t>magasságot</a:t>
            </a:r>
            <a:r>
              <a:rPr lang="en-US" dirty="0"/>
              <a:t> </a:t>
            </a:r>
            <a:r>
              <a:rPr lang="en-US" dirty="0" err="1"/>
              <a:t>az</a:t>
            </a:r>
            <a:r>
              <a:rPr lang="en-US" dirty="0"/>
              <a:t> (A) </a:t>
            </a:r>
            <a:r>
              <a:rPr lang="en-US" dirty="0" err="1"/>
              <a:t>pontban</a:t>
            </a:r>
            <a:r>
              <a:rPr lang="en-US" dirty="0"/>
              <a:t>, </a:t>
            </a:r>
            <a:r>
              <a:rPr lang="en-US" dirty="0" err="1"/>
              <a:t>ehhez</a:t>
            </a:r>
            <a:r>
              <a:rPr lang="en-US" dirty="0"/>
              <a:t> </a:t>
            </a:r>
            <a:r>
              <a:rPr lang="en-US" dirty="0" err="1"/>
              <a:t>lesz</a:t>
            </a:r>
            <a:r>
              <a:rPr lang="en-US" dirty="0"/>
              <a:t> </a:t>
            </a:r>
            <a:r>
              <a:rPr lang="en-US" dirty="0" err="1"/>
              <a:t>majd</a:t>
            </a:r>
            <a:r>
              <a:rPr lang="en-US" dirty="0"/>
              <a:t> </a:t>
            </a:r>
            <a:r>
              <a:rPr lang="en-US" dirty="0" err="1"/>
              <a:t>egy</a:t>
            </a:r>
            <a:r>
              <a:rPr lang="en-US" dirty="0"/>
              <a:t> </a:t>
            </a:r>
            <a:r>
              <a:rPr lang="en-US" dirty="0" err="1"/>
              <a:t>úgynevezett</a:t>
            </a:r>
            <a:r>
              <a:rPr lang="en-US" dirty="0"/>
              <a:t> displacement map, </a:t>
            </a:r>
            <a:r>
              <a:rPr lang="en-US" dirty="0" err="1"/>
              <a:t>amelyben</a:t>
            </a:r>
            <a:r>
              <a:rPr lang="en-US" dirty="0"/>
              <a:t> </a:t>
            </a:r>
            <a:r>
              <a:rPr lang="en-US" dirty="0" err="1"/>
              <a:t>csak</a:t>
            </a:r>
            <a:r>
              <a:rPr lang="en-US" dirty="0"/>
              <a:t> </a:t>
            </a:r>
            <a:r>
              <a:rPr lang="en-US" dirty="0" err="1"/>
              <a:t>egy</a:t>
            </a:r>
            <a:r>
              <a:rPr lang="en-US" dirty="0"/>
              <a:t> </a:t>
            </a:r>
            <a:r>
              <a:rPr lang="en-US" dirty="0" err="1"/>
              <a:t>színcsatorna</a:t>
            </a:r>
            <a:r>
              <a:rPr lang="en-US" dirty="0"/>
              <a:t> van, a </a:t>
            </a:r>
            <a:r>
              <a:rPr lang="en-US" dirty="0" err="1"/>
              <a:t>magasság</a:t>
            </a:r>
            <a:r>
              <a:rPr lang="en-US" dirty="0"/>
              <a:t>, </a:t>
            </a:r>
            <a:r>
              <a:rPr lang="en-US" dirty="0" err="1"/>
              <a:t>egy</a:t>
            </a:r>
            <a:r>
              <a:rPr lang="en-US" dirty="0"/>
              <a:t> </a:t>
            </a:r>
            <a:r>
              <a:rPr lang="en-US" dirty="0" err="1"/>
              <a:t>egyszerű</a:t>
            </a:r>
            <a:r>
              <a:rPr lang="en-US" dirty="0"/>
              <a:t> float </a:t>
            </a:r>
            <a:r>
              <a:rPr lang="en-US" dirty="0" err="1"/>
              <a:t>érték</a:t>
            </a:r>
            <a:r>
              <a:rPr lang="en-US" dirty="0"/>
              <a:t>. </a:t>
            </a:r>
            <a:r>
              <a:rPr lang="en-US" dirty="0" err="1"/>
              <a:t>Ez</a:t>
            </a:r>
            <a:r>
              <a:rPr lang="en-US" dirty="0"/>
              <a:t> a H(A) </a:t>
            </a:r>
            <a:r>
              <a:rPr lang="en-US" dirty="0" err="1"/>
              <a:t>magassággal</a:t>
            </a:r>
            <a:r>
              <a:rPr lang="en-US" dirty="0"/>
              <a:t> </a:t>
            </a:r>
            <a:r>
              <a:rPr lang="en-US" dirty="0" err="1"/>
              <a:t>skálázzuk</a:t>
            </a:r>
            <a:r>
              <a:rPr lang="en-US" dirty="0"/>
              <a:t> le a </a:t>
            </a:r>
            <a:r>
              <a:rPr lang="en-US" dirty="0" err="1"/>
              <a:t>viewDir</a:t>
            </a:r>
            <a:r>
              <a:rPr lang="en-US" dirty="0"/>
              <a:t> </a:t>
            </a:r>
            <a:r>
              <a:rPr lang="en-US" dirty="0" err="1"/>
              <a:t>vektort</a:t>
            </a:r>
            <a:r>
              <a:rPr lang="en-US" dirty="0"/>
              <a:t>, </a:t>
            </a:r>
            <a:r>
              <a:rPr lang="en-US" dirty="0" err="1"/>
              <a:t>és</a:t>
            </a:r>
            <a:r>
              <a:rPr lang="en-US" dirty="0"/>
              <a:t> </a:t>
            </a:r>
            <a:r>
              <a:rPr lang="en-US" dirty="0" err="1"/>
              <a:t>ezt</a:t>
            </a:r>
            <a:r>
              <a:rPr lang="en-US" dirty="0"/>
              <a:t> </a:t>
            </a:r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dirty="0" err="1"/>
              <a:t>eltolt</a:t>
            </a:r>
            <a:r>
              <a:rPr lang="en-US" dirty="0"/>
              <a:t> </a:t>
            </a:r>
            <a:r>
              <a:rPr lang="en-US" dirty="0" err="1"/>
              <a:t>pontot</a:t>
            </a:r>
            <a:r>
              <a:rPr lang="en-US" dirty="0"/>
              <a:t> </a:t>
            </a:r>
            <a:r>
              <a:rPr lang="en-US" dirty="0" err="1"/>
              <a:t>használjuk</a:t>
            </a:r>
            <a:r>
              <a:rPr lang="en-US" dirty="0"/>
              <a:t> </a:t>
            </a:r>
            <a:r>
              <a:rPr lang="en-US" dirty="0" err="1"/>
              <a:t>fel</a:t>
            </a:r>
            <a:r>
              <a:rPr lang="en-US" dirty="0"/>
              <a:t> </a:t>
            </a:r>
            <a:r>
              <a:rPr lang="en-US" dirty="0" err="1"/>
              <a:t>egy</a:t>
            </a:r>
            <a:r>
              <a:rPr lang="en-US" dirty="0"/>
              <a:t> </a:t>
            </a:r>
            <a:r>
              <a:rPr lang="en-US" dirty="0" err="1"/>
              <a:t>becslésnek</a:t>
            </a:r>
            <a:r>
              <a:rPr lang="en-US" dirty="0"/>
              <a:t>, </a:t>
            </a:r>
            <a:r>
              <a:rPr lang="en-US" dirty="0" err="1"/>
              <a:t>hogy</a:t>
            </a:r>
            <a:r>
              <a:rPr lang="en-US" dirty="0"/>
              <a:t> </a:t>
            </a:r>
            <a:r>
              <a:rPr lang="en-US" dirty="0" err="1"/>
              <a:t>ott</a:t>
            </a:r>
            <a:r>
              <a:rPr lang="en-US" dirty="0"/>
              <a:t> van </a:t>
            </a:r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dirty="0" err="1"/>
              <a:t>igazi</a:t>
            </a:r>
            <a:r>
              <a:rPr lang="en-US" dirty="0"/>
              <a:t> </a:t>
            </a:r>
            <a:r>
              <a:rPr lang="en-US" dirty="0" err="1"/>
              <a:t>felület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CB54F-71BB-491D-A98F-DF04FDAAD72D}" type="slidenum">
              <a:rPr lang="en-US" smtClean="0"/>
              <a:pPr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896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 err="1"/>
              <a:t>Ezen</a:t>
            </a:r>
            <a:r>
              <a:rPr lang="en-US" dirty="0"/>
              <a:t> a ponton </a:t>
            </a:r>
            <a:r>
              <a:rPr lang="en-US" dirty="0" err="1"/>
              <a:t>már</a:t>
            </a:r>
            <a:r>
              <a:rPr lang="en-US" dirty="0"/>
              <a:t> </a:t>
            </a:r>
            <a:r>
              <a:rPr lang="en-US" dirty="0" err="1"/>
              <a:t>ennek</a:t>
            </a:r>
            <a:r>
              <a:rPr lang="en-US" dirty="0"/>
              <a:t> </a:t>
            </a:r>
            <a:r>
              <a:rPr lang="en-US" dirty="0" err="1"/>
              <a:t>mennie</a:t>
            </a:r>
            <a:r>
              <a:rPr lang="en-US" dirty="0"/>
              <a:t> </a:t>
            </a:r>
            <a:r>
              <a:rPr lang="en-US" dirty="0" err="1"/>
              <a:t>kell</a:t>
            </a:r>
            <a:r>
              <a:rPr lang="en-US" dirty="0"/>
              <a:t>, </a:t>
            </a:r>
            <a:r>
              <a:rPr lang="en-US" dirty="0" err="1"/>
              <a:t>annyiszor</a:t>
            </a:r>
            <a:r>
              <a:rPr lang="en-US" dirty="0"/>
              <a:t> </a:t>
            </a:r>
            <a:r>
              <a:rPr lang="en-US" dirty="0" err="1"/>
              <a:t>cseréltük</a:t>
            </a:r>
            <a:r>
              <a:rPr lang="en-US" dirty="0"/>
              <a:t> le a </a:t>
            </a:r>
            <a:r>
              <a:rPr lang="en-US" dirty="0" err="1"/>
              <a:t>modelleket</a:t>
            </a:r>
            <a:r>
              <a:rPr lang="en-US" dirty="0"/>
              <a:t> </a:t>
            </a:r>
            <a:r>
              <a:rPr lang="en-US" dirty="0" err="1"/>
              <a:t>és</a:t>
            </a:r>
            <a:r>
              <a:rPr lang="en-US" dirty="0"/>
              <a:t> a </a:t>
            </a:r>
            <a:r>
              <a:rPr lang="en-US" dirty="0" err="1"/>
              <a:t>textúrákat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CB54F-71BB-491D-A98F-DF04FDAAD72D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1741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FontTx/>
              <a:buNone/>
            </a:pPr>
            <a:r>
              <a:rPr lang="en-US" dirty="0"/>
              <a:t>A </a:t>
            </a:r>
            <a:r>
              <a:rPr lang="en-US" dirty="0" err="1"/>
              <a:t>piros</a:t>
            </a:r>
            <a:r>
              <a:rPr lang="en-US" dirty="0"/>
              <a:t> </a:t>
            </a:r>
            <a:r>
              <a:rPr lang="en-US" dirty="0" err="1"/>
              <a:t>színnel</a:t>
            </a:r>
            <a:r>
              <a:rPr lang="en-US" dirty="0"/>
              <a:t> </a:t>
            </a:r>
            <a:r>
              <a:rPr lang="en-US" dirty="0" err="1"/>
              <a:t>kiemelt</a:t>
            </a:r>
            <a:r>
              <a:rPr lang="en-US" dirty="0"/>
              <a:t> </a:t>
            </a:r>
            <a:r>
              <a:rPr lang="en-US" dirty="0" err="1"/>
              <a:t>változtatásokat</a:t>
            </a:r>
            <a:r>
              <a:rPr lang="en-US" dirty="0"/>
              <a:t> </a:t>
            </a:r>
            <a:r>
              <a:rPr lang="en-US" dirty="0" err="1"/>
              <a:t>kell</a:t>
            </a:r>
            <a:r>
              <a:rPr lang="en-US" dirty="0"/>
              <a:t> </a:t>
            </a:r>
            <a:r>
              <a:rPr lang="en-US" dirty="0" err="1"/>
              <a:t>eszközölni</a:t>
            </a:r>
            <a:r>
              <a:rPr lang="en-US" dirty="0"/>
              <a:t>, </a:t>
            </a:r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dirty="0" err="1"/>
              <a:t>assimpnek</a:t>
            </a:r>
            <a:r>
              <a:rPr lang="en-US" dirty="0"/>
              <a:t> </a:t>
            </a:r>
            <a:r>
              <a:rPr lang="en-US" dirty="0" err="1"/>
              <a:t>megmondjuk</a:t>
            </a:r>
            <a:r>
              <a:rPr lang="en-US" dirty="0"/>
              <a:t>, </a:t>
            </a:r>
            <a:r>
              <a:rPr lang="en-US" dirty="0" err="1"/>
              <a:t>hogy</a:t>
            </a:r>
            <a:r>
              <a:rPr lang="en-US" dirty="0"/>
              <a:t> </a:t>
            </a:r>
            <a:r>
              <a:rPr lang="en-US" dirty="0" err="1"/>
              <a:t>számolja</a:t>
            </a:r>
            <a:r>
              <a:rPr lang="en-US" dirty="0"/>
              <a:t> </a:t>
            </a:r>
            <a:r>
              <a:rPr lang="en-US" dirty="0" err="1"/>
              <a:t>ki</a:t>
            </a:r>
            <a:r>
              <a:rPr lang="en-US" dirty="0"/>
              <a:t> </a:t>
            </a:r>
            <a:r>
              <a:rPr lang="en-US" dirty="0" err="1"/>
              <a:t>nekünk</a:t>
            </a:r>
            <a:r>
              <a:rPr lang="en-US" dirty="0"/>
              <a:t> a </a:t>
            </a:r>
            <a:r>
              <a:rPr lang="en-US" dirty="0" err="1"/>
              <a:t>tangens</a:t>
            </a:r>
            <a:r>
              <a:rPr lang="en-US" dirty="0"/>
              <a:t> </a:t>
            </a:r>
            <a:r>
              <a:rPr lang="en-US" dirty="0" err="1"/>
              <a:t>teret</a:t>
            </a:r>
            <a:r>
              <a:rPr lang="en-US" dirty="0"/>
              <a:t>, </a:t>
            </a:r>
            <a:r>
              <a:rPr lang="en-US" dirty="0" err="1"/>
              <a:t>ekkor</a:t>
            </a:r>
            <a:r>
              <a:rPr lang="en-US" dirty="0"/>
              <a:t> </a:t>
            </a:r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dirty="0" err="1"/>
              <a:t>aiMesh</a:t>
            </a:r>
            <a:r>
              <a:rPr lang="en-US" dirty="0"/>
              <a:t> </a:t>
            </a:r>
            <a:r>
              <a:rPr lang="en-US" dirty="0" err="1"/>
              <a:t>típusnak</a:t>
            </a:r>
            <a:r>
              <a:rPr lang="en-US" dirty="0"/>
              <a:t> </a:t>
            </a:r>
            <a:r>
              <a:rPr lang="en-US" dirty="0" err="1"/>
              <a:t>ténylegesen</a:t>
            </a:r>
            <a:r>
              <a:rPr lang="en-US" dirty="0"/>
              <a:t> </a:t>
            </a:r>
            <a:r>
              <a:rPr lang="en-US" dirty="0" err="1"/>
              <a:t>ki</a:t>
            </a:r>
            <a:r>
              <a:rPr lang="en-US" dirty="0"/>
              <a:t> </a:t>
            </a:r>
            <a:r>
              <a:rPr lang="en-US" dirty="0" err="1"/>
              <a:t>lesz</a:t>
            </a:r>
            <a:r>
              <a:rPr lang="en-US" dirty="0"/>
              <a:t> </a:t>
            </a:r>
            <a:r>
              <a:rPr lang="en-US" dirty="0" err="1"/>
              <a:t>töltve</a:t>
            </a:r>
            <a:r>
              <a:rPr lang="en-US" dirty="0"/>
              <a:t> </a:t>
            </a:r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dirty="0" err="1"/>
              <a:t>mTangents</a:t>
            </a:r>
            <a:r>
              <a:rPr lang="en-US" dirty="0"/>
              <a:t> </a:t>
            </a:r>
            <a:r>
              <a:rPr lang="en-US" dirty="0" err="1"/>
              <a:t>és</a:t>
            </a:r>
            <a:r>
              <a:rPr lang="en-US" dirty="0"/>
              <a:t> </a:t>
            </a:r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dirty="0" err="1"/>
              <a:t>mBitangents</a:t>
            </a:r>
            <a:r>
              <a:rPr lang="en-US" dirty="0"/>
              <a:t> </a:t>
            </a:r>
            <a:r>
              <a:rPr lang="en-US" dirty="0" err="1"/>
              <a:t>tömbje</a:t>
            </a:r>
            <a:r>
              <a:rPr lang="en-US" dirty="0"/>
              <a:t>, ne </a:t>
            </a:r>
            <a:r>
              <a:rPr lang="en-US" dirty="0" err="1"/>
              <a:t>zavarjon</a:t>
            </a:r>
            <a:r>
              <a:rPr lang="en-US" dirty="0"/>
              <a:t> meg </a:t>
            </a:r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dirty="0" err="1"/>
              <a:t>elnevezés</a:t>
            </a:r>
            <a:r>
              <a:rPr lang="en-US" dirty="0"/>
              <a:t>, a </a:t>
            </a:r>
            <a:r>
              <a:rPr lang="en-US" dirty="0" err="1"/>
              <a:t>tangens</a:t>
            </a:r>
            <a:r>
              <a:rPr lang="en-US" dirty="0"/>
              <a:t> </a:t>
            </a:r>
            <a:r>
              <a:rPr lang="en-US" dirty="0" err="1"/>
              <a:t>és</a:t>
            </a:r>
            <a:r>
              <a:rPr lang="en-US" dirty="0"/>
              <a:t> a </a:t>
            </a:r>
            <a:r>
              <a:rPr lang="en-US" dirty="0" err="1"/>
              <a:t>normál</a:t>
            </a:r>
            <a:r>
              <a:rPr lang="en-US" dirty="0"/>
              <a:t> </a:t>
            </a:r>
            <a:r>
              <a:rPr lang="en-US" dirty="0" err="1"/>
              <a:t>vektor</a:t>
            </a:r>
            <a:r>
              <a:rPr lang="en-US" dirty="0"/>
              <a:t> </a:t>
            </a:r>
            <a:r>
              <a:rPr lang="en-US" dirty="0" err="1"/>
              <a:t>keresztszorzatát</a:t>
            </a:r>
            <a:r>
              <a:rPr lang="en-US" dirty="0"/>
              <a:t> </a:t>
            </a:r>
            <a:r>
              <a:rPr lang="en-US" dirty="0" err="1"/>
              <a:t>szokták</a:t>
            </a:r>
            <a:r>
              <a:rPr lang="en-US" dirty="0"/>
              <a:t> </a:t>
            </a:r>
            <a:r>
              <a:rPr lang="en-US" dirty="0" err="1"/>
              <a:t>binormálisnak</a:t>
            </a:r>
            <a:r>
              <a:rPr lang="en-US" dirty="0"/>
              <a:t> </a:t>
            </a:r>
            <a:r>
              <a:rPr lang="en-US" dirty="0" err="1"/>
              <a:t>vagy</a:t>
            </a:r>
            <a:r>
              <a:rPr lang="en-US" dirty="0"/>
              <a:t> </a:t>
            </a:r>
            <a:r>
              <a:rPr lang="en-US" dirty="0" err="1"/>
              <a:t>bitangensnek</a:t>
            </a:r>
            <a:r>
              <a:rPr lang="en-US" dirty="0"/>
              <a:t> is </a:t>
            </a:r>
            <a:r>
              <a:rPr lang="en-US" dirty="0" err="1"/>
              <a:t>nevezni</a:t>
            </a:r>
            <a:r>
              <a:rPr lang="en-US" dirty="0"/>
              <a:t>.</a:t>
            </a:r>
          </a:p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CB54F-71BB-491D-A98F-DF04FDAAD72D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85531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CB54F-71BB-491D-A98F-DF04FDAAD72D}" type="slidenum">
              <a:rPr lang="en-US" smtClean="0"/>
              <a:pPr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28584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b="1" dirty="0" err="1"/>
              <a:t>Fontos</a:t>
            </a:r>
            <a:r>
              <a:rPr lang="en-US" b="1" dirty="0"/>
              <a:t>: </a:t>
            </a:r>
            <a:r>
              <a:rPr lang="en-US" b="0" dirty="0" err="1"/>
              <a:t>itt</a:t>
            </a:r>
            <a:r>
              <a:rPr lang="en-US" b="0" dirty="0"/>
              <a:t> </a:t>
            </a:r>
            <a:r>
              <a:rPr lang="en-US" b="0" dirty="0" err="1"/>
              <a:t>igazából</a:t>
            </a:r>
            <a:r>
              <a:rPr lang="en-US" b="0" dirty="0"/>
              <a:t> </a:t>
            </a:r>
            <a:r>
              <a:rPr lang="en-US" b="0" dirty="0" err="1"/>
              <a:t>az</a:t>
            </a:r>
            <a:r>
              <a:rPr lang="en-US" b="0" dirty="0"/>
              <a:t> </a:t>
            </a:r>
            <a:r>
              <a:rPr lang="en-US" b="0" dirty="0" err="1"/>
              <a:t>inputok</a:t>
            </a:r>
            <a:r>
              <a:rPr lang="en-US" b="0" dirty="0"/>
              <a:t> </a:t>
            </a:r>
            <a:r>
              <a:rPr lang="en-US" b="0" dirty="0" err="1"/>
              <a:t>ugyan</a:t>
            </a:r>
            <a:r>
              <a:rPr lang="en-US" b="0" dirty="0"/>
              <a:t> </a:t>
            </a:r>
            <a:r>
              <a:rPr lang="en-US" b="0" dirty="0" err="1"/>
              <a:t>azok</a:t>
            </a:r>
            <a:r>
              <a:rPr lang="en-US" b="0" dirty="0"/>
              <a:t>, mint a </a:t>
            </a:r>
            <a:r>
              <a:rPr lang="en-US" b="0" dirty="0" err="1"/>
              <a:t>NormalMapVS.hlsl</a:t>
            </a:r>
            <a:r>
              <a:rPr lang="en-US" b="0" dirty="0"/>
              <a:t> </a:t>
            </a:r>
            <a:r>
              <a:rPr lang="en-US" b="0" dirty="0" err="1"/>
              <a:t>fájlnál</a:t>
            </a:r>
            <a:r>
              <a:rPr lang="en-US" b="0" dirty="0"/>
              <a:t>, </a:t>
            </a:r>
            <a:r>
              <a:rPr lang="en-US" b="0" dirty="0" err="1"/>
              <a:t>kivéve</a:t>
            </a:r>
            <a:r>
              <a:rPr lang="en-US" b="0" dirty="0"/>
              <a:t>, </a:t>
            </a:r>
            <a:r>
              <a:rPr lang="en-US" b="0" dirty="0" err="1"/>
              <a:t>hogy</a:t>
            </a:r>
            <a:r>
              <a:rPr lang="en-US" b="0" dirty="0"/>
              <a:t> </a:t>
            </a:r>
            <a:r>
              <a:rPr lang="en-US" b="0" dirty="0" err="1"/>
              <a:t>definiálva</a:t>
            </a:r>
            <a:r>
              <a:rPr lang="en-US" b="0" dirty="0"/>
              <a:t> </a:t>
            </a:r>
            <a:r>
              <a:rPr lang="en-US" b="0" dirty="0" err="1"/>
              <a:t>lett</a:t>
            </a:r>
            <a:r>
              <a:rPr lang="en-US" b="0" dirty="0"/>
              <a:t> </a:t>
            </a:r>
            <a:r>
              <a:rPr lang="en-US" b="0" dirty="0" err="1"/>
              <a:t>egy</a:t>
            </a:r>
            <a:r>
              <a:rPr lang="en-US" b="0" dirty="0"/>
              <a:t> HEIGHT_SCALE </a:t>
            </a:r>
            <a:r>
              <a:rPr lang="en-US" b="0" dirty="0" err="1"/>
              <a:t>konstans</a:t>
            </a:r>
            <a:r>
              <a:rPr lang="en-US" b="0" dirty="0"/>
              <a:t>, </a:t>
            </a:r>
            <a:r>
              <a:rPr lang="en-US" b="0" dirty="0" err="1"/>
              <a:t>ezzel</a:t>
            </a:r>
            <a:r>
              <a:rPr lang="en-US" b="0" dirty="0"/>
              <a:t> </a:t>
            </a:r>
            <a:r>
              <a:rPr lang="en-US" b="0" dirty="0" err="1"/>
              <a:t>tudod</a:t>
            </a:r>
            <a:r>
              <a:rPr lang="en-US" b="0" dirty="0"/>
              <a:t> </a:t>
            </a:r>
            <a:r>
              <a:rPr lang="en-US" b="0" dirty="0" err="1"/>
              <a:t>állítani</a:t>
            </a:r>
            <a:r>
              <a:rPr lang="en-US" b="0" dirty="0"/>
              <a:t> </a:t>
            </a:r>
            <a:r>
              <a:rPr lang="en-US" b="0" dirty="0" err="1"/>
              <a:t>majd</a:t>
            </a:r>
            <a:r>
              <a:rPr lang="en-US" b="0" dirty="0"/>
              <a:t> a parallax </a:t>
            </a:r>
            <a:r>
              <a:rPr lang="en-US" b="0" dirty="0" err="1"/>
              <a:t>erősségét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CB54F-71BB-491D-A98F-DF04FDAAD72D}" type="slidenum">
              <a:rPr lang="en-US" smtClean="0"/>
              <a:pPr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299508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b="1" dirty="0" err="1"/>
              <a:t>Dolgozz</a:t>
            </a:r>
            <a:r>
              <a:rPr lang="en-US" b="1" dirty="0"/>
              <a:t> </a:t>
            </a:r>
            <a:r>
              <a:rPr lang="en-US" b="1" dirty="0" err="1"/>
              <a:t>függvényekkel</a:t>
            </a:r>
            <a:r>
              <a:rPr lang="en-US" b="0" dirty="0"/>
              <a:t>, </a:t>
            </a:r>
            <a:r>
              <a:rPr lang="en-US" b="0" dirty="0" err="1"/>
              <a:t>hogy</a:t>
            </a:r>
            <a:r>
              <a:rPr lang="en-US" b="0" dirty="0"/>
              <a:t> ne </a:t>
            </a:r>
            <a:r>
              <a:rPr lang="en-US" b="0" dirty="0" err="1"/>
              <a:t>kelljen</a:t>
            </a:r>
            <a:r>
              <a:rPr lang="en-US" b="0" dirty="0"/>
              <a:t> 3-4 </a:t>
            </a:r>
            <a:r>
              <a:rPr lang="en-US" b="0" dirty="0" err="1"/>
              <a:t>fajta</a:t>
            </a:r>
            <a:r>
              <a:rPr lang="en-US" b="0" dirty="0"/>
              <a:t> </a:t>
            </a:r>
            <a:r>
              <a:rPr lang="en-US" b="0" dirty="0" err="1"/>
              <a:t>shadert</a:t>
            </a:r>
            <a:r>
              <a:rPr lang="en-US" b="0" dirty="0"/>
              <a:t> </a:t>
            </a:r>
            <a:r>
              <a:rPr lang="en-US" b="0" dirty="0" err="1"/>
              <a:t>létrehozni</a:t>
            </a:r>
            <a:r>
              <a:rPr lang="en-US" b="0" dirty="0"/>
              <a:t> a </a:t>
            </a:r>
            <a:r>
              <a:rPr lang="en-US" b="0" dirty="0" err="1"/>
              <a:t>különböző</a:t>
            </a:r>
            <a:r>
              <a:rPr lang="en-US" b="0" dirty="0"/>
              <a:t> </a:t>
            </a:r>
            <a:r>
              <a:rPr lang="en-US" b="0" dirty="0" err="1"/>
              <a:t>fajta</a:t>
            </a:r>
            <a:r>
              <a:rPr lang="en-US" b="0" dirty="0"/>
              <a:t> parallax </a:t>
            </a:r>
            <a:r>
              <a:rPr lang="en-US" b="0" dirty="0" err="1"/>
              <a:t>megoldásoknak</a:t>
            </a:r>
            <a:r>
              <a:rPr lang="en-US" b="0" dirty="0"/>
              <a:t>. A </a:t>
            </a:r>
            <a:r>
              <a:rPr lang="en-US" b="0" dirty="0" err="1"/>
              <a:t>DepthAt</a:t>
            </a:r>
            <a:r>
              <a:rPr lang="en-US" b="0" dirty="0"/>
              <a:t> </a:t>
            </a:r>
            <a:r>
              <a:rPr lang="en-US" b="0" dirty="0" err="1"/>
              <a:t>függvény</a:t>
            </a:r>
            <a:r>
              <a:rPr lang="en-US" b="0" dirty="0"/>
              <a:t> is </a:t>
            </a:r>
            <a:r>
              <a:rPr lang="en-US" b="0" dirty="0" err="1"/>
              <a:t>kelleni</a:t>
            </a:r>
            <a:r>
              <a:rPr lang="en-US" b="0" dirty="0"/>
              <a:t> fog, </a:t>
            </a:r>
            <a:r>
              <a:rPr lang="en-US" b="0" dirty="0" err="1"/>
              <a:t>hiszen</a:t>
            </a:r>
            <a:r>
              <a:rPr lang="en-US" b="0" dirty="0"/>
              <a:t> </a:t>
            </a:r>
            <a:r>
              <a:rPr lang="en-US" b="0" dirty="0" err="1"/>
              <a:t>lesz</a:t>
            </a:r>
            <a:r>
              <a:rPr lang="en-US" b="0" dirty="0"/>
              <a:t> </a:t>
            </a:r>
            <a:r>
              <a:rPr lang="en-US" b="0" dirty="0" err="1"/>
              <a:t>olyan</a:t>
            </a:r>
            <a:r>
              <a:rPr lang="en-US" b="0" dirty="0"/>
              <a:t> </a:t>
            </a:r>
            <a:r>
              <a:rPr lang="en-US" b="0" dirty="0" err="1"/>
              <a:t>textúra</a:t>
            </a:r>
            <a:r>
              <a:rPr lang="en-US" b="0" dirty="0"/>
              <a:t>, </a:t>
            </a:r>
            <a:r>
              <a:rPr lang="en-US" b="0" dirty="0" err="1"/>
              <a:t>ahol</a:t>
            </a:r>
            <a:r>
              <a:rPr lang="en-US" b="0" dirty="0"/>
              <a:t> a W </a:t>
            </a:r>
            <a:r>
              <a:rPr lang="en-US" b="0" dirty="0" err="1"/>
              <a:t>komponensből</a:t>
            </a:r>
            <a:r>
              <a:rPr lang="en-US" b="0" dirty="0"/>
              <a:t> </a:t>
            </a:r>
            <a:r>
              <a:rPr lang="en-US" b="0" dirty="0" err="1"/>
              <a:t>olvasol</a:t>
            </a:r>
            <a:r>
              <a:rPr lang="en-US" b="0" dirty="0"/>
              <a:t>, </a:t>
            </a:r>
            <a:r>
              <a:rPr lang="en-US" b="0" dirty="0" err="1"/>
              <a:t>illetve</a:t>
            </a:r>
            <a:r>
              <a:rPr lang="en-US" b="0" dirty="0"/>
              <a:t> </a:t>
            </a:r>
            <a:r>
              <a:rPr lang="en-US" b="0" dirty="0" err="1"/>
              <a:t>olyan</a:t>
            </a:r>
            <a:r>
              <a:rPr lang="en-US" b="0" dirty="0"/>
              <a:t> is </a:t>
            </a:r>
            <a:r>
              <a:rPr lang="en-US" b="0" dirty="0" err="1"/>
              <a:t>ahol</a:t>
            </a:r>
            <a:r>
              <a:rPr lang="en-US" b="0" dirty="0"/>
              <a:t> </a:t>
            </a:r>
            <a:r>
              <a:rPr lang="en-US" b="0" dirty="0" err="1"/>
              <a:t>magasság</a:t>
            </a:r>
            <a:r>
              <a:rPr lang="en-US" b="0" dirty="0"/>
              <a:t> </a:t>
            </a:r>
            <a:r>
              <a:rPr lang="en-US" b="0" dirty="0" err="1"/>
              <a:t>helyett</a:t>
            </a:r>
            <a:r>
              <a:rPr lang="en-US" b="0" dirty="0"/>
              <a:t> </a:t>
            </a:r>
            <a:r>
              <a:rPr lang="en-US" b="0" dirty="0" err="1"/>
              <a:t>mélységet</a:t>
            </a:r>
            <a:r>
              <a:rPr lang="en-US" b="0" dirty="0"/>
              <a:t> </a:t>
            </a:r>
            <a:r>
              <a:rPr lang="en-US" b="0" dirty="0" err="1"/>
              <a:t>szeretnénk</a:t>
            </a:r>
            <a:r>
              <a:rPr lang="en-US" b="0" dirty="0"/>
              <a:t> </a:t>
            </a:r>
            <a:r>
              <a:rPr lang="en-US" b="0" dirty="0" err="1"/>
              <a:t>olvasni</a:t>
            </a:r>
            <a:r>
              <a:rPr lang="en-US" b="0" dirty="0"/>
              <a:t>, </a:t>
            </a:r>
            <a:r>
              <a:rPr lang="en-US" b="0" dirty="0" err="1"/>
              <a:t>ekkor</a:t>
            </a:r>
            <a:r>
              <a:rPr lang="en-US" b="0" dirty="0"/>
              <a:t> </a:t>
            </a:r>
            <a:r>
              <a:rPr lang="en-US" b="0" dirty="0" err="1"/>
              <a:t>elegendő</a:t>
            </a:r>
            <a:r>
              <a:rPr lang="en-US" b="0" dirty="0"/>
              <a:t> </a:t>
            </a:r>
            <a:r>
              <a:rPr lang="en-US" b="0" dirty="0" err="1"/>
              <a:t>lesz</a:t>
            </a:r>
            <a:r>
              <a:rPr lang="en-US" b="0" dirty="0"/>
              <a:t> </a:t>
            </a:r>
            <a:r>
              <a:rPr lang="en-US" b="0" dirty="0" err="1"/>
              <a:t>majd</a:t>
            </a:r>
            <a:r>
              <a:rPr lang="en-US" b="0" dirty="0"/>
              <a:t> </a:t>
            </a:r>
            <a:r>
              <a:rPr lang="en-US" b="0" dirty="0" err="1"/>
              <a:t>egy</a:t>
            </a:r>
            <a:r>
              <a:rPr lang="en-US" b="0" dirty="0"/>
              <a:t> </a:t>
            </a:r>
            <a:r>
              <a:rPr lang="en-US" b="0" dirty="0" err="1"/>
              <a:t>helyen</a:t>
            </a:r>
            <a:r>
              <a:rPr lang="en-US" b="0" dirty="0"/>
              <a:t> </a:t>
            </a:r>
            <a:r>
              <a:rPr lang="en-US" b="0" dirty="0" err="1"/>
              <a:t>negálni</a:t>
            </a:r>
            <a:r>
              <a:rPr lang="en-US" b="0" dirty="0"/>
              <a:t>.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CB54F-71BB-491D-A98F-DF04FDAAD72D}" type="slidenum">
              <a:rPr lang="en-US" smtClean="0"/>
              <a:pPr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37574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b="0" dirty="0"/>
              <a:t>Maga a </a:t>
            </a:r>
            <a:r>
              <a:rPr lang="en-US" b="0" dirty="0" err="1"/>
              <a:t>pixelshader</a:t>
            </a:r>
            <a:r>
              <a:rPr lang="en-US" b="0" dirty="0"/>
              <a:t> </a:t>
            </a:r>
            <a:r>
              <a:rPr lang="en-US" b="0" dirty="0" err="1"/>
              <a:t>maradéka</a:t>
            </a:r>
            <a:r>
              <a:rPr lang="en-US" b="0" dirty="0"/>
              <a:t> </a:t>
            </a:r>
            <a:r>
              <a:rPr lang="en-US" b="0" dirty="0" err="1"/>
              <a:t>elég</a:t>
            </a:r>
            <a:r>
              <a:rPr lang="en-US" b="0" dirty="0"/>
              <a:t> </a:t>
            </a:r>
            <a:r>
              <a:rPr lang="en-US" b="0" dirty="0" err="1"/>
              <a:t>egyszer</a:t>
            </a:r>
            <a:r>
              <a:rPr lang="hu-HU" b="0" dirty="0"/>
              <a:t>ű</a:t>
            </a:r>
            <a:r>
              <a:rPr lang="en-US" b="0" dirty="0"/>
              <a:t>n, </a:t>
            </a:r>
            <a:r>
              <a:rPr lang="en-US" b="0" dirty="0" err="1"/>
              <a:t>ugyan</a:t>
            </a:r>
            <a:r>
              <a:rPr lang="en-US" b="0" dirty="0"/>
              <a:t> </a:t>
            </a:r>
            <a:r>
              <a:rPr lang="en-US" b="0" dirty="0" err="1"/>
              <a:t>azok</a:t>
            </a:r>
            <a:r>
              <a:rPr lang="en-US" b="0" dirty="0"/>
              <a:t> a </a:t>
            </a:r>
            <a:r>
              <a:rPr lang="en-US" b="0" dirty="0" err="1"/>
              <a:t>vektorok</a:t>
            </a:r>
            <a:r>
              <a:rPr lang="en-US" b="0" dirty="0"/>
              <a:t>, </a:t>
            </a:r>
            <a:r>
              <a:rPr lang="en-US" b="0" dirty="0" err="1"/>
              <a:t>kivéve</a:t>
            </a:r>
            <a:r>
              <a:rPr lang="en-US" b="0" dirty="0"/>
              <a:t>, </a:t>
            </a:r>
            <a:r>
              <a:rPr lang="en-US" b="0" dirty="0" err="1"/>
              <a:t>hogy</a:t>
            </a:r>
            <a:r>
              <a:rPr lang="en-US" b="0" dirty="0"/>
              <a:t> </a:t>
            </a:r>
            <a:r>
              <a:rPr lang="en-US" b="0" dirty="0" err="1"/>
              <a:t>amikor</a:t>
            </a:r>
            <a:r>
              <a:rPr lang="en-US" b="0" dirty="0"/>
              <a:t> </a:t>
            </a:r>
            <a:r>
              <a:rPr lang="en-US" b="0" dirty="0" err="1"/>
              <a:t>mintavételezünk</a:t>
            </a:r>
            <a:r>
              <a:rPr lang="en-US" b="0" dirty="0"/>
              <a:t>, a parallax </a:t>
            </a:r>
            <a:r>
              <a:rPr lang="en-US" b="0" dirty="0" err="1"/>
              <a:t>által</a:t>
            </a:r>
            <a:r>
              <a:rPr lang="en-US" b="0" dirty="0"/>
              <a:t> </a:t>
            </a:r>
            <a:r>
              <a:rPr lang="en-US" b="0" dirty="0" err="1"/>
              <a:t>eltolt</a:t>
            </a:r>
            <a:r>
              <a:rPr lang="en-US" b="0" dirty="0"/>
              <a:t> </a:t>
            </a:r>
            <a:r>
              <a:rPr lang="en-US" b="0" dirty="0" err="1"/>
              <a:t>textúra</a:t>
            </a:r>
            <a:r>
              <a:rPr lang="en-US" b="0" dirty="0"/>
              <a:t> </a:t>
            </a:r>
            <a:r>
              <a:rPr lang="en-US" b="0" dirty="0" err="1"/>
              <a:t>koordinátát</a:t>
            </a:r>
            <a:r>
              <a:rPr lang="en-US" b="0" dirty="0"/>
              <a:t> </a:t>
            </a:r>
            <a:r>
              <a:rPr lang="en-US" b="0" dirty="0" err="1"/>
              <a:t>fogjuk</a:t>
            </a:r>
            <a:r>
              <a:rPr lang="en-US" b="0" dirty="0"/>
              <a:t> </a:t>
            </a:r>
            <a:r>
              <a:rPr lang="en-US" b="0" dirty="0" err="1"/>
              <a:t>felhasználni</a:t>
            </a:r>
            <a:r>
              <a:rPr lang="en-US" b="0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CB54F-71BB-491D-A98F-DF04FDAAD72D}" type="slidenum">
              <a:rPr lang="en-US" smtClean="0"/>
              <a:pPr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65104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 err="1"/>
              <a:t>Tényleg</a:t>
            </a:r>
            <a:r>
              <a:rPr lang="en-US" dirty="0"/>
              <a:t> </a:t>
            </a:r>
            <a:r>
              <a:rPr lang="en-US" dirty="0" err="1"/>
              <a:t>látszik</a:t>
            </a:r>
            <a:r>
              <a:rPr lang="en-US" dirty="0"/>
              <a:t> </a:t>
            </a:r>
            <a:r>
              <a:rPr lang="en-US" dirty="0" err="1"/>
              <a:t>egy</a:t>
            </a:r>
            <a:r>
              <a:rPr lang="en-US" dirty="0"/>
              <a:t> </a:t>
            </a:r>
            <a:r>
              <a:rPr lang="en-US" dirty="0" err="1"/>
              <a:t>jó</a:t>
            </a:r>
            <a:r>
              <a:rPr lang="en-US" dirty="0"/>
              <a:t> </a:t>
            </a:r>
            <a:r>
              <a:rPr lang="en-US" dirty="0" err="1"/>
              <a:t>területi</a:t>
            </a:r>
            <a:r>
              <a:rPr lang="en-US" dirty="0"/>
              <a:t> </a:t>
            </a:r>
            <a:r>
              <a:rPr lang="en-US" dirty="0" err="1"/>
              <a:t>effektus</a:t>
            </a:r>
            <a:r>
              <a:rPr lang="en-US" dirty="0"/>
              <a:t>, </a:t>
            </a:r>
            <a:r>
              <a:rPr lang="en-US" dirty="0" err="1"/>
              <a:t>azonban</a:t>
            </a:r>
            <a:r>
              <a:rPr lang="en-US" dirty="0"/>
              <a:t> </a:t>
            </a:r>
            <a:r>
              <a:rPr lang="en-US" dirty="0" err="1"/>
              <a:t>ahogy</a:t>
            </a:r>
            <a:r>
              <a:rPr lang="en-US" dirty="0"/>
              <a:t> </a:t>
            </a:r>
            <a:r>
              <a:rPr lang="en-US" dirty="0" err="1"/>
              <a:t>forog</a:t>
            </a:r>
            <a:r>
              <a:rPr lang="en-US" dirty="0"/>
              <a:t> </a:t>
            </a:r>
            <a:r>
              <a:rPr lang="en-US" dirty="0" err="1"/>
              <a:t>látszanak</a:t>
            </a:r>
            <a:r>
              <a:rPr lang="en-US" dirty="0"/>
              <a:t> a </a:t>
            </a:r>
            <a:r>
              <a:rPr lang="en-US" dirty="0" err="1"/>
              <a:t>hibái</a:t>
            </a:r>
            <a:r>
              <a:rPr lang="en-US" dirty="0"/>
              <a:t> is </a:t>
            </a:r>
            <a:r>
              <a:rPr lang="en-US" dirty="0" err="1"/>
              <a:t>ennek</a:t>
            </a:r>
            <a:r>
              <a:rPr lang="en-US" dirty="0"/>
              <a:t> a </a:t>
            </a:r>
            <a:r>
              <a:rPr lang="en-US" dirty="0" err="1"/>
              <a:t>csodaságnak</a:t>
            </a:r>
            <a:r>
              <a:rPr lang="en-US" dirty="0"/>
              <a:t>, </a:t>
            </a:r>
            <a:r>
              <a:rPr lang="en-US" dirty="0" err="1"/>
              <a:t>elmosódások</a:t>
            </a:r>
            <a:r>
              <a:rPr lang="en-US" dirty="0"/>
              <a:t>, </a:t>
            </a:r>
            <a:r>
              <a:rPr lang="en-US" dirty="0" err="1"/>
              <a:t>textúra</a:t>
            </a:r>
            <a:r>
              <a:rPr lang="en-US" dirty="0"/>
              <a:t> </a:t>
            </a:r>
            <a:r>
              <a:rPr lang="en-US" dirty="0" err="1"/>
              <a:t>eltolódik</a:t>
            </a:r>
            <a:r>
              <a:rPr lang="en-US" dirty="0"/>
              <a:t> </a:t>
            </a:r>
            <a:r>
              <a:rPr lang="en-US" dirty="0" err="1"/>
              <a:t>helyenként</a:t>
            </a:r>
            <a:r>
              <a:rPr lang="en-US" dirty="0"/>
              <a:t>, </a:t>
            </a:r>
            <a:r>
              <a:rPr lang="en-US" dirty="0" err="1"/>
              <a:t>artifactok</a:t>
            </a:r>
            <a:r>
              <a:rPr lang="en-US" dirty="0"/>
              <a:t>, </a:t>
            </a:r>
            <a:r>
              <a:rPr lang="en-US" dirty="0" err="1"/>
              <a:t>pixelhibák</a:t>
            </a:r>
            <a:r>
              <a:rPr lang="en-US" dirty="0"/>
              <a:t>, </a:t>
            </a:r>
            <a:r>
              <a:rPr lang="en-US" dirty="0" err="1"/>
              <a:t>éleknél</a:t>
            </a:r>
            <a:r>
              <a:rPr lang="en-US" dirty="0"/>
              <a:t> </a:t>
            </a:r>
            <a:r>
              <a:rPr lang="en-US" dirty="0" err="1"/>
              <a:t>jobban</a:t>
            </a:r>
            <a:r>
              <a:rPr lang="en-US" dirty="0"/>
              <a:t> </a:t>
            </a:r>
            <a:r>
              <a:rPr lang="en-US" dirty="0" err="1"/>
              <a:t>belátni</a:t>
            </a:r>
            <a:r>
              <a:rPr lang="en-US" dirty="0"/>
              <a:t> a </a:t>
            </a:r>
            <a:r>
              <a:rPr lang="en-US" dirty="0" err="1"/>
              <a:t>textúrába</a:t>
            </a: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/>
            </a:r>
            <a:br>
              <a:rPr lang="en-US" dirty="0"/>
            </a:br>
            <a:r>
              <a:rPr lang="en-US" b="1" dirty="0" err="1"/>
              <a:t>Megjegyzés</a:t>
            </a:r>
            <a:r>
              <a:rPr lang="en-US" b="1" dirty="0"/>
              <a:t>: </a:t>
            </a:r>
            <a:r>
              <a:rPr lang="en-US" b="0" dirty="0" err="1"/>
              <a:t>szerintem</a:t>
            </a:r>
            <a:r>
              <a:rPr lang="en-US" b="0" dirty="0"/>
              <a:t> </a:t>
            </a:r>
            <a:r>
              <a:rPr lang="en-US" b="0" dirty="0" err="1"/>
              <a:t>itt</a:t>
            </a:r>
            <a:r>
              <a:rPr lang="en-US" b="0" dirty="0"/>
              <a:t> </a:t>
            </a:r>
            <a:r>
              <a:rPr lang="en-US" b="0" dirty="0" err="1"/>
              <a:t>túl</a:t>
            </a:r>
            <a:r>
              <a:rPr lang="en-US" b="0" dirty="0"/>
              <a:t> </a:t>
            </a:r>
            <a:r>
              <a:rPr lang="en-US" b="0" dirty="0" err="1"/>
              <a:t>gyorsan</a:t>
            </a:r>
            <a:r>
              <a:rPr lang="en-US" b="0" dirty="0"/>
              <a:t> </a:t>
            </a:r>
            <a:r>
              <a:rPr lang="en-US" b="0" dirty="0" err="1"/>
              <a:t>futnak</a:t>
            </a:r>
            <a:r>
              <a:rPr lang="en-US" b="0" dirty="0"/>
              <a:t> </a:t>
            </a:r>
            <a:r>
              <a:rPr lang="en-US" b="0" dirty="0" err="1"/>
              <a:t>össze</a:t>
            </a:r>
            <a:r>
              <a:rPr lang="en-US" b="0" dirty="0"/>
              <a:t> </a:t>
            </a:r>
            <a:r>
              <a:rPr lang="en-US" b="0" dirty="0" err="1"/>
              <a:t>az</a:t>
            </a:r>
            <a:r>
              <a:rPr lang="en-US" b="0" dirty="0"/>
              <a:t> </a:t>
            </a:r>
            <a:r>
              <a:rPr lang="en-US" b="0" dirty="0" err="1"/>
              <a:t>élek</a:t>
            </a:r>
            <a:r>
              <a:rPr lang="en-US" b="0" dirty="0"/>
              <a:t>, </a:t>
            </a:r>
            <a:r>
              <a:rPr lang="en-US" b="0" dirty="0" err="1"/>
              <a:t>tehát</a:t>
            </a:r>
            <a:r>
              <a:rPr lang="en-US" b="0" dirty="0"/>
              <a:t> a </a:t>
            </a:r>
            <a:r>
              <a:rPr lang="en-US" b="0" dirty="0" err="1"/>
              <a:t>fenti</a:t>
            </a:r>
            <a:r>
              <a:rPr lang="en-US" b="0" dirty="0"/>
              <a:t> </a:t>
            </a:r>
            <a:r>
              <a:rPr lang="en-US" b="0" dirty="0" err="1"/>
              <a:t>téglasor</a:t>
            </a:r>
            <a:r>
              <a:rPr lang="en-US" b="0" dirty="0"/>
              <a:t> </a:t>
            </a:r>
            <a:r>
              <a:rPr lang="en-US" b="0" dirty="0" err="1"/>
              <a:t>így</a:t>
            </a:r>
            <a:r>
              <a:rPr lang="en-US" b="0" dirty="0"/>
              <a:t> </a:t>
            </a:r>
            <a:r>
              <a:rPr lang="en-US" b="0" dirty="0" err="1"/>
              <a:t>teljesen</a:t>
            </a:r>
            <a:r>
              <a:rPr lang="en-US" b="0" dirty="0"/>
              <a:t> </a:t>
            </a:r>
            <a:r>
              <a:rPr lang="en-US" b="0" dirty="0" err="1"/>
              <a:t>lefele</a:t>
            </a:r>
            <a:r>
              <a:rPr lang="en-US" b="0" dirty="0"/>
              <a:t> </a:t>
            </a:r>
            <a:r>
              <a:rPr lang="en-US" b="0" dirty="0" err="1"/>
              <a:t>konyul</a:t>
            </a:r>
            <a:r>
              <a:rPr lang="en-US" b="0" dirty="0"/>
              <a:t>, </a:t>
            </a:r>
            <a:r>
              <a:rPr lang="en-US" b="0" dirty="0" err="1"/>
              <a:t>míg</a:t>
            </a:r>
            <a:r>
              <a:rPr lang="en-US" b="0" dirty="0"/>
              <a:t> </a:t>
            </a:r>
            <a:r>
              <a:rPr lang="en-US" b="0" dirty="0" err="1"/>
              <a:t>az</a:t>
            </a:r>
            <a:r>
              <a:rPr lang="en-US" b="0" dirty="0"/>
              <a:t> </a:t>
            </a:r>
            <a:r>
              <a:rPr lang="en-US" b="0" dirty="0" err="1"/>
              <a:t>alja</a:t>
            </a:r>
            <a:r>
              <a:rPr lang="en-US" b="0" dirty="0"/>
              <a:t> </a:t>
            </a:r>
            <a:r>
              <a:rPr lang="en-US" b="0" dirty="0" err="1"/>
              <a:t>túl</a:t>
            </a:r>
            <a:r>
              <a:rPr lang="en-US" b="0" dirty="0"/>
              <a:t> </a:t>
            </a:r>
            <a:r>
              <a:rPr lang="en-US" b="0" dirty="0" err="1"/>
              <a:t>erősen</a:t>
            </a:r>
            <a:r>
              <a:rPr lang="en-US" b="0" dirty="0"/>
              <a:t> </a:t>
            </a:r>
            <a:r>
              <a:rPr lang="en-US" b="0" dirty="0" err="1"/>
              <a:t>jön</a:t>
            </a:r>
            <a:r>
              <a:rPr lang="en-US" b="0" dirty="0"/>
              <a:t> </a:t>
            </a:r>
            <a:r>
              <a:rPr lang="en-US" b="0" dirty="0" err="1"/>
              <a:t>felfele</a:t>
            </a:r>
            <a:r>
              <a:rPr lang="en-US" b="0" dirty="0"/>
              <a:t>. </a:t>
            </a:r>
            <a:r>
              <a:rPr lang="en-US" b="0" dirty="0" err="1"/>
              <a:t>Itt</a:t>
            </a:r>
            <a:r>
              <a:rPr lang="en-US" b="0" dirty="0"/>
              <a:t> </a:t>
            </a:r>
            <a:r>
              <a:rPr lang="en-US" b="0" dirty="0" err="1"/>
              <a:t>még</a:t>
            </a:r>
            <a:r>
              <a:rPr lang="en-US" b="0" dirty="0"/>
              <a:t> van </a:t>
            </a:r>
            <a:r>
              <a:rPr lang="en-US" b="0" dirty="0" err="1"/>
              <a:t>valami</a:t>
            </a:r>
            <a:r>
              <a:rPr lang="en-US" b="0" dirty="0"/>
              <a:t> </a:t>
            </a:r>
            <a:r>
              <a:rPr lang="en-US" b="0" dirty="0" err="1"/>
              <a:t>vektor</a:t>
            </a:r>
            <a:r>
              <a:rPr lang="en-US" b="0" dirty="0"/>
              <a:t> </a:t>
            </a:r>
            <a:r>
              <a:rPr lang="en-US" b="0" dirty="0" err="1"/>
              <a:t>ami</a:t>
            </a:r>
            <a:r>
              <a:rPr lang="en-US" b="0" dirty="0"/>
              <a:t> </a:t>
            </a:r>
            <a:r>
              <a:rPr lang="en-US" b="0" dirty="0" err="1"/>
              <a:t>nem</a:t>
            </a:r>
            <a:r>
              <a:rPr lang="en-US" b="0" dirty="0"/>
              <a:t> </a:t>
            </a:r>
            <a:r>
              <a:rPr lang="en-US" b="0" dirty="0" err="1"/>
              <a:t>úgy</a:t>
            </a:r>
            <a:r>
              <a:rPr lang="en-US" b="0" dirty="0"/>
              <a:t> </a:t>
            </a:r>
            <a:r>
              <a:rPr lang="en-US" b="0" dirty="0" err="1"/>
              <a:t>áll</a:t>
            </a:r>
            <a:r>
              <a:rPr lang="en-US" b="0" dirty="0"/>
              <a:t>, </a:t>
            </a:r>
            <a:r>
              <a:rPr lang="en-US" b="0" dirty="0" err="1"/>
              <a:t>vagy</a:t>
            </a:r>
            <a:r>
              <a:rPr lang="en-US" b="0" dirty="0"/>
              <a:t> a </a:t>
            </a:r>
            <a:r>
              <a:rPr lang="en-US" b="0" dirty="0" err="1"/>
              <a:t>textúra</a:t>
            </a:r>
            <a:r>
              <a:rPr lang="en-US" b="0" dirty="0"/>
              <a:t> </a:t>
            </a:r>
            <a:r>
              <a:rPr lang="en-US" b="0" dirty="0" err="1"/>
              <a:t>koordinátát</a:t>
            </a:r>
            <a:r>
              <a:rPr lang="en-US" b="0" dirty="0"/>
              <a:t> </a:t>
            </a:r>
            <a:r>
              <a:rPr lang="en-US" b="0" dirty="0" err="1"/>
              <a:t>rosszul</a:t>
            </a:r>
            <a:r>
              <a:rPr lang="en-US" b="0" dirty="0"/>
              <a:t> / </a:t>
            </a:r>
            <a:r>
              <a:rPr lang="en-US" b="0" dirty="0" err="1"/>
              <a:t>rossz</a:t>
            </a:r>
            <a:r>
              <a:rPr lang="en-US" b="0" dirty="0"/>
              <a:t> </a:t>
            </a:r>
            <a:r>
              <a:rPr lang="en-US" b="0" dirty="0" err="1"/>
              <a:t>irányba</a:t>
            </a:r>
            <a:r>
              <a:rPr lang="en-US" b="0" dirty="0"/>
              <a:t> </a:t>
            </a:r>
            <a:r>
              <a:rPr lang="en-US" b="0" dirty="0" err="1"/>
              <a:t>toljuk</a:t>
            </a:r>
            <a:r>
              <a:rPr lang="en-US" b="0" dirty="0"/>
              <a:t> el. </a:t>
            </a:r>
            <a:r>
              <a:rPr lang="en-US" b="0" dirty="0" err="1"/>
              <a:t>Nézzük</a:t>
            </a:r>
            <a:r>
              <a:rPr lang="en-US" b="0" dirty="0"/>
              <a:t> meg a </a:t>
            </a:r>
            <a:r>
              <a:rPr lang="en-US" b="0" dirty="0" err="1"/>
              <a:t>texcoord-ot</a:t>
            </a:r>
            <a:r>
              <a:rPr lang="en-US" b="0" dirty="0"/>
              <a:t> 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CB54F-71BB-491D-A98F-DF04FDAAD72D}" type="slidenum">
              <a:rPr lang="en-US" smtClean="0"/>
              <a:pPr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83346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b="0" dirty="0"/>
              <a:t>Mire </a:t>
            </a:r>
            <a:r>
              <a:rPr lang="en-US" b="0" dirty="0" err="1"/>
              <a:t>megyünk</a:t>
            </a:r>
            <a:r>
              <a:rPr lang="en-US" b="0" dirty="0"/>
              <a:t> </a:t>
            </a:r>
            <a:r>
              <a:rPr lang="en-US" b="0" dirty="0" err="1"/>
              <a:t>ezzel</a:t>
            </a:r>
            <a:r>
              <a:rPr lang="en-US" b="0" dirty="0"/>
              <a:t> </a:t>
            </a:r>
            <a:r>
              <a:rPr lang="en-US" b="0" dirty="0" err="1"/>
              <a:t>az</a:t>
            </a:r>
            <a:r>
              <a:rPr lang="en-US" b="0" dirty="0"/>
              <a:t> </a:t>
            </a:r>
            <a:r>
              <a:rPr lang="en-US" b="0" dirty="0" err="1"/>
              <a:t>információval</a:t>
            </a:r>
            <a:r>
              <a:rPr lang="en-US" b="0" dirty="0"/>
              <a:t>? Ha </a:t>
            </a:r>
            <a:r>
              <a:rPr lang="en-US" b="0" dirty="0" err="1"/>
              <a:t>megnézzük</a:t>
            </a:r>
            <a:r>
              <a:rPr lang="en-US" b="0" dirty="0"/>
              <a:t> a </a:t>
            </a:r>
            <a:r>
              <a:rPr lang="en-US" b="0" dirty="0" err="1"/>
              <a:t>binormál</a:t>
            </a:r>
            <a:r>
              <a:rPr lang="en-US" b="0" dirty="0"/>
              <a:t> </a:t>
            </a:r>
            <a:r>
              <a:rPr lang="en-US" b="0" dirty="0" err="1"/>
              <a:t>vagy</a:t>
            </a:r>
            <a:r>
              <a:rPr lang="en-US" b="0" dirty="0"/>
              <a:t> </a:t>
            </a:r>
            <a:r>
              <a:rPr lang="en-US" b="0" dirty="0" err="1"/>
              <a:t>tangens</a:t>
            </a:r>
            <a:r>
              <a:rPr lang="en-US" b="0" dirty="0"/>
              <a:t> </a:t>
            </a:r>
            <a:r>
              <a:rPr lang="en-US" b="0" dirty="0" err="1"/>
              <a:t>vektorunkat</a:t>
            </a:r>
            <a:r>
              <a:rPr lang="en-US" b="0" dirty="0"/>
              <a:t>, </a:t>
            </a:r>
            <a:r>
              <a:rPr lang="en-US" b="0" dirty="0" err="1"/>
              <a:t>annak</a:t>
            </a:r>
            <a:r>
              <a:rPr lang="en-US" b="0" dirty="0"/>
              <a:t> </a:t>
            </a:r>
            <a:r>
              <a:rPr lang="en-US" b="0" dirty="0" err="1"/>
              <a:t>függvényében</a:t>
            </a:r>
            <a:r>
              <a:rPr lang="en-US" b="0" dirty="0"/>
              <a:t>, </a:t>
            </a:r>
            <a:r>
              <a:rPr lang="en-US" b="0" dirty="0" err="1"/>
              <a:t>hogy</a:t>
            </a:r>
            <a:r>
              <a:rPr lang="en-US" b="0" dirty="0"/>
              <a:t> van-e </a:t>
            </a:r>
            <a:r>
              <a:rPr lang="en-US" b="0" dirty="0" err="1"/>
              <a:t>forgatás</a:t>
            </a:r>
            <a:r>
              <a:rPr lang="en-US" b="0" dirty="0"/>
              <a:t> </a:t>
            </a:r>
            <a:r>
              <a:rPr lang="en-US" b="0" dirty="0" err="1"/>
              <a:t>vagy</a:t>
            </a:r>
            <a:r>
              <a:rPr lang="en-US" b="0" dirty="0"/>
              <a:t> </a:t>
            </a:r>
            <a:r>
              <a:rPr lang="en-US" b="0" dirty="0" err="1"/>
              <a:t>sem</a:t>
            </a:r>
            <a:r>
              <a:rPr lang="en-US" b="0" dirty="0"/>
              <a:t>, </a:t>
            </a:r>
            <a:r>
              <a:rPr lang="en-US" b="0" dirty="0" err="1"/>
              <a:t>az</a:t>
            </a:r>
            <a:r>
              <a:rPr lang="en-US" b="0" dirty="0"/>
              <a:t> </a:t>
            </a:r>
            <a:r>
              <a:rPr lang="en-US" b="0" dirty="0" err="1"/>
              <a:t>megadja</a:t>
            </a:r>
            <a:r>
              <a:rPr lang="en-US" b="0" dirty="0"/>
              <a:t> a </a:t>
            </a:r>
            <a:r>
              <a:rPr lang="en-US" b="0" dirty="0" err="1"/>
              <a:t>felfele</a:t>
            </a:r>
            <a:r>
              <a:rPr lang="en-US" b="0" dirty="0"/>
              <a:t> </a:t>
            </a:r>
            <a:r>
              <a:rPr lang="en-US" b="0" dirty="0" err="1"/>
              <a:t>irányt</a:t>
            </a:r>
            <a:r>
              <a:rPr lang="en-US" b="0" dirty="0"/>
              <a:t> </a:t>
            </a:r>
            <a:r>
              <a:rPr lang="en-US" b="0" dirty="0" err="1"/>
              <a:t>textúra</a:t>
            </a:r>
            <a:r>
              <a:rPr lang="en-US" b="0" dirty="0"/>
              <a:t> </a:t>
            </a:r>
            <a:r>
              <a:rPr lang="en-US" b="0" dirty="0" err="1"/>
              <a:t>térben</a:t>
            </a:r>
            <a:r>
              <a:rPr lang="en-US" b="0" dirty="0"/>
              <a:t>, </a:t>
            </a:r>
            <a:r>
              <a:rPr lang="en-US" b="0" dirty="0" err="1"/>
              <a:t>na</a:t>
            </a:r>
            <a:r>
              <a:rPr lang="en-US" b="0" dirty="0"/>
              <a:t> </a:t>
            </a:r>
            <a:r>
              <a:rPr lang="en-US" b="0" dirty="0" err="1"/>
              <a:t>már</a:t>
            </a:r>
            <a:r>
              <a:rPr lang="en-US" b="0" dirty="0"/>
              <a:t> most </a:t>
            </a:r>
            <a:r>
              <a:rPr lang="en-US" b="0" dirty="0" err="1"/>
              <a:t>abból</a:t>
            </a:r>
            <a:r>
              <a:rPr lang="en-US" b="0" dirty="0"/>
              <a:t> </a:t>
            </a:r>
            <a:r>
              <a:rPr lang="en-US" b="0" dirty="0" err="1"/>
              <a:t>látszani</a:t>
            </a:r>
            <a:r>
              <a:rPr lang="en-US" b="0" dirty="0"/>
              <a:t> fog, </a:t>
            </a:r>
            <a:r>
              <a:rPr lang="en-US" b="0" dirty="0" err="1"/>
              <a:t>hogy</a:t>
            </a:r>
            <a:r>
              <a:rPr lang="en-US" b="0" dirty="0"/>
              <a:t> a </a:t>
            </a:r>
            <a:r>
              <a:rPr lang="en-US" b="0" dirty="0" err="1"/>
              <a:t>textúra</a:t>
            </a:r>
            <a:r>
              <a:rPr lang="en-US" b="0" dirty="0"/>
              <a:t> </a:t>
            </a:r>
            <a:r>
              <a:rPr lang="en-US" b="0" dirty="0" err="1"/>
              <a:t>koordináták</a:t>
            </a:r>
            <a:r>
              <a:rPr lang="en-US" b="0" dirty="0"/>
              <a:t> a </a:t>
            </a:r>
            <a:r>
              <a:rPr lang="en-US" b="0" dirty="0" err="1"/>
              <a:t>rossz</a:t>
            </a:r>
            <a:r>
              <a:rPr lang="en-US" b="0" dirty="0"/>
              <a:t> </a:t>
            </a:r>
            <a:r>
              <a:rPr lang="en-US" b="0" dirty="0" err="1"/>
              <a:t>irányba</a:t>
            </a:r>
            <a:r>
              <a:rPr lang="en-US" b="0" dirty="0"/>
              <a:t> </a:t>
            </a:r>
            <a:r>
              <a:rPr lang="en-US" b="0" dirty="0" err="1"/>
              <a:t>növekednek</a:t>
            </a:r>
            <a:r>
              <a:rPr lang="en-US" b="0" dirty="0"/>
              <a:t>. </a:t>
            </a:r>
          </a:p>
          <a:p>
            <a:pPr marL="0" indent="0">
              <a:buFontTx/>
              <a:buNone/>
            </a:pPr>
            <a:endParaRPr lang="en-US" b="0" dirty="0"/>
          </a:p>
          <a:p>
            <a:pPr marL="0" indent="0">
              <a:buFontTx/>
              <a:buNone/>
            </a:pPr>
            <a:r>
              <a:rPr lang="en-US" b="0" dirty="0" err="1"/>
              <a:t>Ez</a:t>
            </a:r>
            <a:r>
              <a:rPr lang="en-US" b="0" dirty="0"/>
              <a:t> is </a:t>
            </a:r>
            <a:r>
              <a:rPr lang="en-US" b="0" dirty="0" err="1"/>
              <a:t>egy</a:t>
            </a:r>
            <a:r>
              <a:rPr lang="en-US" b="0" dirty="0"/>
              <a:t> </a:t>
            </a:r>
            <a:r>
              <a:rPr lang="en-US" b="0" dirty="0" err="1"/>
              <a:t>olyan</a:t>
            </a:r>
            <a:r>
              <a:rPr lang="en-US" b="0" dirty="0"/>
              <a:t> </a:t>
            </a:r>
            <a:r>
              <a:rPr lang="en-US" b="0" dirty="0" err="1"/>
              <a:t>dolog</a:t>
            </a:r>
            <a:r>
              <a:rPr lang="en-US" b="0" dirty="0"/>
              <a:t>, </a:t>
            </a:r>
            <a:r>
              <a:rPr lang="en-US" b="0" dirty="0" err="1"/>
              <a:t>amit</a:t>
            </a:r>
            <a:r>
              <a:rPr lang="en-US" b="0" dirty="0"/>
              <a:t> a m</a:t>
            </a:r>
            <a:r>
              <a:rPr lang="hu-HU" b="0" dirty="0"/>
              <a:t>ű</a:t>
            </a:r>
            <a:r>
              <a:rPr lang="en-US" b="0" dirty="0" err="1"/>
              <a:t>vészeinkkel</a:t>
            </a:r>
            <a:r>
              <a:rPr lang="en-US" b="0" dirty="0"/>
              <a:t> </a:t>
            </a:r>
            <a:r>
              <a:rPr lang="en-US" b="0" dirty="0" err="1"/>
              <a:t>kellene</a:t>
            </a:r>
            <a:r>
              <a:rPr lang="en-US" b="0" dirty="0"/>
              <a:t> </a:t>
            </a:r>
            <a:r>
              <a:rPr lang="en-US" b="0" dirty="0" err="1"/>
              <a:t>előre</a:t>
            </a:r>
            <a:r>
              <a:rPr lang="en-US" b="0" dirty="0"/>
              <a:t> </a:t>
            </a:r>
            <a:r>
              <a:rPr lang="en-US" b="0" dirty="0" err="1"/>
              <a:t>egyeztetni</a:t>
            </a:r>
            <a:r>
              <a:rPr lang="en-US" b="0" dirty="0"/>
              <a:t>.</a:t>
            </a:r>
          </a:p>
          <a:p>
            <a:pPr marL="0" indent="0">
              <a:buFontTx/>
              <a:buNone/>
            </a:pPr>
            <a:endParaRPr lang="en-US" b="0" dirty="0"/>
          </a:p>
          <a:p>
            <a:pPr marL="0" indent="0">
              <a:buFontTx/>
              <a:buNone/>
            </a:pPr>
            <a:r>
              <a:rPr lang="en-US" b="0" dirty="0" err="1"/>
              <a:t>Néhány</a:t>
            </a:r>
            <a:r>
              <a:rPr lang="en-US" b="0" dirty="0"/>
              <a:t> </a:t>
            </a:r>
            <a:r>
              <a:rPr lang="en-US" b="0" dirty="0" err="1"/>
              <a:t>megoldás</a:t>
            </a:r>
            <a:r>
              <a:rPr lang="en-US" b="0" dirty="0"/>
              <a:t>:</a:t>
            </a:r>
          </a:p>
          <a:p>
            <a:pPr marL="0" indent="0">
              <a:buFontTx/>
              <a:buNone/>
            </a:pPr>
            <a:endParaRPr lang="en-US" b="0" dirty="0"/>
          </a:p>
          <a:p>
            <a:pPr marL="228600" indent="-228600">
              <a:buFontTx/>
              <a:buAutoNum type="arabicParenR"/>
            </a:pPr>
            <a:r>
              <a:rPr lang="en-US" b="0" dirty="0"/>
              <a:t>Vertex </a:t>
            </a:r>
            <a:r>
              <a:rPr lang="en-US" b="0" dirty="0" err="1"/>
              <a:t>shaderben</a:t>
            </a:r>
            <a:r>
              <a:rPr lang="en-US" b="0" dirty="0"/>
              <a:t> float2(</a:t>
            </a:r>
            <a:r>
              <a:rPr lang="en-US" b="0" dirty="0" err="1"/>
              <a:t>iao.texCoord.x</a:t>
            </a:r>
            <a:r>
              <a:rPr lang="en-US" b="0" dirty="0"/>
              <a:t>, 1.0f – </a:t>
            </a:r>
            <a:r>
              <a:rPr lang="en-US" b="0" dirty="0" err="1"/>
              <a:t>iao.texCoord.y</a:t>
            </a:r>
            <a:r>
              <a:rPr lang="en-US" b="0" dirty="0"/>
              <a:t>) –t </a:t>
            </a:r>
            <a:r>
              <a:rPr lang="en-US" b="0" dirty="0" err="1"/>
              <a:t>adunk</a:t>
            </a:r>
            <a:r>
              <a:rPr lang="en-US" b="0" dirty="0"/>
              <a:t> </a:t>
            </a:r>
            <a:r>
              <a:rPr lang="en-US" b="0" dirty="0" err="1"/>
              <a:t>át</a:t>
            </a:r>
            <a:r>
              <a:rPr lang="en-US" b="0" dirty="0"/>
              <a:t> a pixel </a:t>
            </a:r>
            <a:r>
              <a:rPr lang="en-US" b="0" dirty="0" err="1"/>
              <a:t>shadernek</a:t>
            </a:r>
            <a:endParaRPr lang="en-US" b="0" dirty="0"/>
          </a:p>
          <a:p>
            <a:pPr marL="228600" indent="-228600">
              <a:buFontTx/>
              <a:buAutoNum type="arabicParenR"/>
            </a:pPr>
            <a:r>
              <a:rPr lang="en-US" b="0" dirty="0"/>
              <a:t>Pixel </a:t>
            </a:r>
            <a:r>
              <a:rPr lang="en-US" b="0" dirty="0" err="1"/>
              <a:t>shaderben</a:t>
            </a:r>
            <a:r>
              <a:rPr lang="en-US" b="0" dirty="0"/>
              <a:t> </a:t>
            </a:r>
            <a:r>
              <a:rPr lang="en-US" b="0" dirty="0" err="1"/>
              <a:t>amikor</a:t>
            </a:r>
            <a:r>
              <a:rPr lang="en-US" b="0" dirty="0"/>
              <a:t> </a:t>
            </a:r>
            <a:r>
              <a:rPr lang="en-US" b="0" dirty="0" err="1"/>
              <a:t>kivonjuk</a:t>
            </a:r>
            <a:r>
              <a:rPr lang="en-US" b="0" dirty="0"/>
              <a:t> a </a:t>
            </a:r>
            <a:r>
              <a:rPr lang="en-US" b="0" dirty="0" err="1"/>
              <a:t>tex-dxy</a:t>
            </a:r>
            <a:r>
              <a:rPr lang="en-US" b="0" dirty="0"/>
              <a:t> </a:t>
            </a:r>
            <a:r>
              <a:rPr lang="en-US" b="0" dirty="0" err="1"/>
              <a:t>értéket</a:t>
            </a:r>
            <a:r>
              <a:rPr lang="en-US" b="0" dirty="0"/>
              <a:t>, </a:t>
            </a:r>
            <a:r>
              <a:rPr lang="en-US" b="0" dirty="0" err="1"/>
              <a:t>akkor</a:t>
            </a:r>
            <a:r>
              <a:rPr lang="en-US" b="0" dirty="0"/>
              <a:t> </a:t>
            </a:r>
            <a:r>
              <a:rPr lang="en-US" b="0" dirty="0" err="1"/>
              <a:t>tex</a:t>
            </a:r>
            <a:r>
              <a:rPr lang="en-US" b="0" dirty="0"/>
              <a:t> – float2(</a:t>
            </a:r>
            <a:r>
              <a:rPr lang="en-US" b="0" dirty="0" err="1"/>
              <a:t>dxy.x</a:t>
            </a:r>
            <a:r>
              <a:rPr lang="en-US" b="0" dirty="0"/>
              <a:t>, -</a:t>
            </a:r>
            <a:r>
              <a:rPr lang="en-US" b="0" dirty="0" err="1"/>
              <a:t>dxy.y</a:t>
            </a:r>
            <a:r>
              <a:rPr lang="en-US" b="0" dirty="0"/>
              <a:t>), </a:t>
            </a:r>
            <a:r>
              <a:rPr lang="en-US" b="0" dirty="0" err="1"/>
              <a:t>tehát</a:t>
            </a:r>
            <a:r>
              <a:rPr lang="en-US" b="0" dirty="0"/>
              <a:t> a </a:t>
            </a:r>
            <a:r>
              <a:rPr lang="en-US" b="0" dirty="0" err="1"/>
              <a:t>másik</a:t>
            </a:r>
            <a:r>
              <a:rPr lang="en-US" b="0" dirty="0"/>
              <a:t> </a:t>
            </a:r>
            <a:r>
              <a:rPr lang="en-US" b="0" dirty="0" err="1"/>
              <a:t>irányba</a:t>
            </a:r>
            <a:r>
              <a:rPr lang="en-US" b="0" dirty="0"/>
              <a:t> </a:t>
            </a:r>
            <a:r>
              <a:rPr lang="en-US" b="0" dirty="0" err="1"/>
              <a:t>vonjuk</a:t>
            </a:r>
            <a:r>
              <a:rPr lang="en-US" b="0" dirty="0"/>
              <a:t> </a:t>
            </a:r>
            <a:r>
              <a:rPr lang="en-US" b="0" dirty="0" err="1"/>
              <a:t>ki</a:t>
            </a:r>
            <a:endParaRPr lang="en-US" b="0" dirty="0"/>
          </a:p>
          <a:p>
            <a:pPr marL="228600" indent="-228600">
              <a:buFontTx/>
              <a:buAutoNum type="arabicParenR"/>
            </a:pPr>
            <a:r>
              <a:rPr lang="en-US" b="0" dirty="0"/>
              <a:t>B </a:t>
            </a:r>
            <a:r>
              <a:rPr lang="en-US" b="0" dirty="0" err="1"/>
              <a:t>helyett</a:t>
            </a:r>
            <a:r>
              <a:rPr lang="en-US" b="0" dirty="0"/>
              <a:t> –B </a:t>
            </a:r>
            <a:r>
              <a:rPr lang="en-US" b="0" dirty="0" err="1"/>
              <a:t>vektort</a:t>
            </a:r>
            <a:r>
              <a:rPr lang="en-US" b="0" dirty="0"/>
              <a:t> </a:t>
            </a:r>
            <a:r>
              <a:rPr lang="en-US" b="0" dirty="0" err="1"/>
              <a:t>használjuk</a:t>
            </a:r>
            <a:r>
              <a:rPr lang="en-US" b="0" dirty="0"/>
              <a:t> a TBN </a:t>
            </a:r>
            <a:r>
              <a:rPr lang="en-US" b="0" dirty="0" err="1"/>
              <a:t>mátrixban</a:t>
            </a:r>
            <a:r>
              <a:rPr lang="en-US" b="0" dirty="0"/>
              <a:t> (</a:t>
            </a:r>
            <a:r>
              <a:rPr lang="en-US" b="0" dirty="0" err="1"/>
              <a:t>ezt</a:t>
            </a:r>
            <a:r>
              <a:rPr lang="en-US" b="0" dirty="0"/>
              <a:t> </a:t>
            </a:r>
            <a:r>
              <a:rPr lang="en-US" b="0" dirty="0" err="1"/>
              <a:t>kevésbé</a:t>
            </a:r>
            <a:r>
              <a:rPr lang="en-US" b="0" dirty="0"/>
              <a:t> </a:t>
            </a:r>
            <a:r>
              <a:rPr lang="en-US" b="0" dirty="0" err="1"/>
              <a:t>ajánlom</a:t>
            </a:r>
            <a:r>
              <a:rPr lang="en-US" b="0" dirty="0"/>
              <a:t>, de </a:t>
            </a:r>
            <a:r>
              <a:rPr lang="en-US" b="0" dirty="0" err="1"/>
              <a:t>működik</a:t>
            </a:r>
            <a:r>
              <a:rPr lang="en-US" b="0" dirty="0"/>
              <a:t>)</a:t>
            </a:r>
          </a:p>
          <a:p>
            <a:pPr marL="0" indent="0">
              <a:buFontTx/>
              <a:buNone/>
            </a:pPr>
            <a:r>
              <a:rPr lang="en-US" b="0" dirty="0"/>
              <a:t>4)   </a:t>
            </a:r>
            <a:r>
              <a:rPr lang="en-US" b="0" dirty="0" err="1"/>
              <a:t>Jobb</a:t>
            </a:r>
            <a:r>
              <a:rPr lang="en-US" b="0" dirty="0"/>
              <a:t> </a:t>
            </a:r>
            <a:r>
              <a:rPr lang="en-US" b="0" dirty="0" err="1"/>
              <a:t>geometriát</a:t>
            </a:r>
            <a:r>
              <a:rPr lang="en-US" b="0" dirty="0"/>
              <a:t> </a:t>
            </a:r>
            <a:r>
              <a:rPr lang="en-US" b="0" dirty="0" err="1"/>
              <a:t>töltötök</a:t>
            </a:r>
            <a:r>
              <a:rPr lang="en-US" b="0" dirty="0"/>
              <a:t> be, </a:t>
            </a:r>
            <a:r>
              <a:rPr lang="en-US" b="0" dirty="0" err="1"/>
              <a:t>vagy</a:t>
            </a:r>
            <a:r>
              <a:rPr lang="en-US" b="0" dirty="0"/>
              <a:t> </a:t>
            </a:r>
            <a:r>
              <a:rPr lang="en-US" b="0" dirty="0" err="1"/>
              <a:t>lefixelitek</a:t>
            </a:r>
            <a:r>
              <a:rPr lang="en-US" b="0" dirty="0"/>
              <a:t> </a:t>
            </a:r>
            <a:r>
              <a:rPr lang="en-US" b="0" dirty="0" err="1"/>
              <a:t>az</a:t>
            </a:r>
            <a:r>
              <a:rPr lang="en-US" b="0" dirty="0"/>
              <a:t> UV </a:t>
            </a:r>
            <a:r>
              <a:rPr lang="en-US" b="0" dirty="0" err="1"/>
              <a:t>koordinátákat</a:t>
            </a:r>
            <a:r>
              <a:rPr lang="en-US" b="0" dirty="0"/>
              <a:t> </a:t>
            </a:r>
            <a:r>
              <a:rPr lang="en-US" b="0" dirty="0" err="1"/>
              <a:t>egy</a:t>
            </a:r>
            <a:r>
              <a:rPr lang="en-US" b="0" dirty="0"/>
              <a:t> </a:t>
            </a:r>
            <a:r>
              <a:rPr lang="en-US" b="0" dirty="0" err="1"/>
              <a:t>erre</a:t>
            </a:r>
            <a:r>
              <a:rPr lang="en-US" b="0" dirty="0"/>
              <a:t> </a:t>
            </a:r>
            <a:r>
              <a:rPr lang="en-US" b="0" dirty="0" err="1"/>
              <a:t>alkalmas</a:t>
            </a:r>
            <a:r>
              <a:rPr lang="en-US" b="0" dirty="0"/>
              <a:t> </a:t>
            </a:r>
            <a:r>
              <a:rPr lang="en-US" b="0" dirty="0" err="1"/>
              <a:t>programban</a:t>
            </a:r>
            <a:r>
              <a:rPr lang="en-US" b="0" dirty="0"/>
              <a:t> (</a:t>
            </a:r>
            <a:r>
              <a:rPr lang="en-US" b="0" dirty="0" err="1"/>
              <a:t>autodesktől</a:t>
            </a:r>
            <a:r>
              <a:rPr lang="en-US" b="0" dirty="0"/>
              <a:t> </a:t>
            </a:r>
            <a:r>
              <a:rPr lang="en-US" b="0" dirty="0" err="1"/>
              <a:t>egyébként</a:t>
            </a:r>
            <a:r>
              <a:rPr lang="en-US" b="0" dirty="0"/>
              <a:t> </a:t>
            </a:r>
            <a:r>
              <a:rPr lang="en-US" b="0" dirty="0" err="1"/>
              <a:t>kaptok</a:t>
            </a:r>
            <a:r>
              <a:rPr lang="en-US" b="0" dirty="0"/>
              <a:t> </a:t>
            </a:r>
            <a:r>
              <a:rPr lang="en-US" b="0" dirty="0" err="1"/>
              <a:t>ingyen</a:t>
            </a:r>
            <a:r>
              <a:rPr lang="en-US" b="0" dirty="0"/>
              <a:t> 3DS Max </a:t>
            </a:r>
            <a:r>
              <a:rPr lang="en-US" b="0" dirty="0" err="1"/>
              <a:t>és</a:t>
            </a:r>
            <a:r>
              <a:rPr lang="en-US" b="0" dirty="0"/>
              <a:t> Maya-t student </a:t>
            </a:r>
            <a:r>
              <a:rPr lang="en-US" b="0" dirty="0" err="1"/>
              <a:t>licenszel</a:t>
            </a:r>
            <a:r>
              <a:rPr lang="en-US" b="0" dirty="0"/>
              <a:t>, </a:t>
            </a:r>
            <a:r>
              <a:rPr lang="en-US" b="0" dirty="0" err="1"/>
              <a:t>schőnherzes</a:t>
            </a:r>
            <a:r>
              <a:rPr lang="en-US" b="0" dirty="0"/>
              <a:t> email </a:t>
            </a:r>
            <a:r>
              <a:rPr lang="en-US" b="0" dirty="0" err="1"/>
              <a:t>cím</a:t>
            </a:r>
            <a:r>
              <a:rPr lang="en-US" b="0" dirty="0"/>
              <a:t> </a:t>
            </a:r>
            <a:r>
              <a:rPr lang="en-US" b="0" dirty="0" err="1"/>
              <a:t>elég</a:t>
            </a:r>
            <a:r>
              <a:rPr lang="en-US" b="0" dirty="0"/>
              <a:t> </a:t>
            </a:r>
            <a:r>
              <a:rPr lang="en-US" b="0" dirty="0" err="1"/>
              <a:t>hozzá</a:t>
            </a:r>
            <a:r>
              <a:rPr lang="en-US" b="0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CB54F-71BB-491D-A98F-DF04FDAAD72D}" type="slidenum">
              <a:rPr lang="en-US" smtClean="0"/>
              <a:pPr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514427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b="0" dirty="0" err="1"/>
              <a:t>Egy</a:t>
            </a:r>
            <a:r>
              <a:rPr lang="en-US" b="0" dirty="0"/>
              <a:t> </a:t>
            </a:r>
            <a:r>
              <a:rPr lang="en-US" b="0" dirty="0" err="1"/>
              <a:t>tetszőleges</a:t>
            </a:r>
            <a:r>
              <a:rPr lang="en-US" b="0" dirty="0"/>
              <a:t> </a:t>
            </a:r>
            <a:r>
              <a:rPr lang="en-US" b="0" dirty="0" err="1"/>
              <a:t>megoldás</a:t>
            </a:r>
            <a:r>
              <a:rPr lang="en-US" b="0" dirty="0"/>
              <a:t> </a:t>
            </a:r>
            <a:r>
              <a:rPr lang="en-US" b="0" dirty="0" err="1"/>
              <a:t>után</a:t>
            </a:r>
            <a:r>
              <a:rPr lang="en-US" b="0" dirty="0"/>
              <a:t> </a:t>
            </a:r>
            <a:r>
              <a:rPr lang="en-US" b="0" dirty="0" err="1"/>
              <a:t>pedig</a:t>
            </a:r>
            <a:r>
              <a:rPr lang="en-US" b="0" dirty="0"/>
              <a:t> </a:t>
            </a:r>
            <a:r>
              <a:rPr lang="en-US" b="0" dirty="0" err="1"/>
              <a:t>valóban</a:t>
            </a:r>
            <a:r>
              <a:rPr lang="en-US" b="0" dirty="0"/>
              <a:t> </a:t>
            </a:r>
            <a:r>
              <a:rPr lang="en-US" b="0" dirty="0" err="1"/>
              <a:t>rosszul</a:t>
            </a:r>
            <a:r>
              <a:rPr lang="en-US" b="0" dirty="0"/>
              <a:t> </a:t>
            </a:r>
            <a:r>
              <a:rPr lang="en-US" b="0" dirty="0" err="1"/>
              <a:t>álltak</a:t>
            </a:r>
            <a:r>
              <a:rPr lang="en-US" b="0" dirty="0"/>
              <a:t> </a:t>
            </a:r>
            <a:r>
              <a:rPr lang="en-US" b="0" dirty="0" err="1"/>
              <a:t>azok</a:t>
            </a:r>
            <a:r>
              <a:rPr lang="en-US" b="0" dirty="0"/>
              <a:t> a </a:t>
            </a:r>
            <a:r>
              <a:rPr lang="en-US" b="0" dirty="0" err="1"/>
              <a:t>fránya</a:t>
            </a:r>
            <a:r>
              <a:rPr lang="en-US" b="0" dirty="0"/>
              <a:t> </a:t>
            </a:r>
            <a:r>
              <a:rPr lang="en-US" b="0" dirty="0" err="1"/>
              <a:t>téglák</a:t>
            </a:r>
            <a:r>
              <a:rPr lang="en-US" b="0" dirty="0"/>
              <a:t>. </a:t>
            </a:r>
            <a:r>
              <a:rPr lang="en-US" b="0" dirty="0" err="1"/>
              <a:t>Nekem</a:t>
            </a:r>
            <a:r>
              <a:rPr lang="en-US" b="0" dirty="0"/>
              <a:t> most </a:t>
            </a:r>
            <a:r>
              <a:rPr lang="en-US" b="0" dirty="0" err="1"/>
              <a:t>ez</a:t>
            </a:r>
            <a:r>
              <a:rPr lang="en-US" b="0" dirty="0"/>
              <a:t> HEIGHT_SCALE = 0.2-vel van, </a:t>
            </a:r>
            <a:r>
              <a:rPr lang="en-US" b="0" dirty="0" err="1"/>
              <a:t>ami</a:t>
            </a:r>
            <a:r>
              <a:rPr lang="en-US" b="0" dirty="0"/>
              <a:t> </a:t>
            </a:r>
            <a:r>
              <a:rPr lang="en-US" b="0" dirty="0" err="1"/>
              <a:t>már</a:t>
            </a:r>
            <a:r>
              <a:rPr lang="en-US" b="0" dirty="0"/>
              <a:t> </a:t>
            </a:r>
            <a:r>
              <a:rPr lang="en-US" b="0" dirty="0" err="1"/>
              <a:t>egy</a:t>
            </a:r>
            <a:r>
              <a:rPr lang="en-US" b="0" dirty="0"/>
              <a:t> </a:t>
            </a:r>
            <a:r>
              <a:rPr lang="en-US" b="0" dirty="0" err="1"/>
              <a:t>picit</a:t>
            </a:r>
            <a:r>
              <a:rPr lang="en-US" b="0" dirty="0"/>
              <a:t> </a:t>
            </a:r>
            <a:r>
              <a:rPr lang="en-US" b="0" dirty="0" err="1"/>
              <a:t>húzza</a:t>
            </a:r>
            <a:r>
              <a:rPr lang="en-US" b="0" dirty="0"/>
              <a:t> a </a:t>
            </a:r>
            <a:r>
              <a:rPr lang="en-US" b="0" dirty="0" err="1"/>
              <a:t>határokat</a:t>
            </a:r>
            <a:r>
              <a:rPr lang="en-US" b="0" dirty="0"/>
              <a:t>, de </a:t>
            </a:r>
            <a:r>
              <a:rPr lang="en-US" b="0" dirty="0" err="1"/>
              <a:t>ezzel</a:t>
            </a:r>
            <a:r>
              <a:rPr lang="en-US" b="0" dirty="0"/>
              <a:t> </a:t>
            </a:r>
            <a:r>
              <a:rPr lang="en-US" b="0" dirty="0" err="1"/>
              <a:t>nincs</a:t>
            </a:r>
            <a:r>
              <a:rPr lang="en-US" b="0" dirty="0"/>
              <a:t> </a:t>
            </a:r>
            <a:r>
              <a:rPr lang="en-US" b="0" dirty="0" err="1"/>
              <a:t>gond</a:t>
            </a:r>
            <a:r>
              <a:rPr lang="en-US" b="0" dirty="0"/>
              <a:t>, </a:t>
            </a:r>
            <a:r>
              <a:rPr lang="en-US" b="0" dirty="0" err="1"/>
              <a:t>csak</a:t>
            </a:r>
            <a:r>
              <a:rPr lang="en-US" b="0" dirty="0"/>
              <a:t> </a:t>
            </a:r>
            <a:r>
              <a:rPr lang="en-US" b="0" dirty="0" err="1"/>
              <a:t>lejebb</a:t>
            </a:r>
            <a:r>
              <a:rPr lang="en-US" b="0" dirty="0"/>
              <a:t> </a:t>
            </a:r>
            <a:r>
              <a:rPr lang="en-US" b="0" dirty="0" err="1"/>
              <a:t>kell</a:t>
            </a:r>
            <a:r>
              <a:rPr lang="en-US" b="0" dirty="0"/>
              <a:t> </a:t>
            </a:r>
            <a:r>
              <a:rPr lang="en-US" b="0" dirty="0" err="1"/>
              <a:t>adni</a:t>
            </a:r>
            <a:r>
              <a:rPr lang="en-US" b="0" dirty="0"/>
              <a:t> a </a:t>
            </a:r>
            <a:r>
              <a:rPr lang="en-US" b="0" dirty="0" err="1"/>
              <a:t>tér</a:t>
            </a:r>
            <a:r>
              <a:rPr lang="en-US" b="0" dirty="0"/>
              <a:t> </a:t>
            </a:r>
            <a:r>
              <a:rPr lang="en-US" b="0" dirty="0" err="1"/>
              <a:t>effektből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CB54F-71BB-491D-A98F-DF04FDAAD72D}" type="slidenum">
              <a:rPr lang="en-US" smtClean="0"/>
              <a:pPr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555119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CB54F-71BB-491D-A98F-DF04FDAAD72D}" type="slidenum">
              <a:rPr lang="en-US" smtClean="0"/>
              <a:pPr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033938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/>
              <a:t>A </a:t>
            </a:r>
            <a:r>
              <a:rPr lang="en-US" dirty="0" err="1"/>
              <a:t>dxy</a:t>
            </a:r>
            <a:r>
              <a:rPr lang="en-US" dirty="0"/>
              <a:t> </a:t>
            </a:r>
            <a:r>
              <a:rPr lang="en-US" dirty="0" err="1"/>
              <a:t>értéket</a:t>
            </a:r>
            <a:r>
              <a:rPr lang="en-US" dirty="0"/>
              <a:t> </a:t>
            </a:r>
            <a:r>
              <a:rPr lang="en-US" dirty="0" err="1"/>
              <a:t>úgy</a:t>
            </a:r>
            <a:r>
              <a:rPr lang="en-US" dirty="0"/>
              <a:t> </a:t>
            </a:r>
            <a:r>
              <a:rPr lang="en-US" dirty="0" err="1"/>
              <a:t>kapjuk</a:t>
            </a:r>
            <a:r>
              <a:rPr lang="en-US" dirty="0"/>
              <a:t>, </a:t>
            </a:r>
            <a:r>
              <a:rPr lang="en-US" dirty="0" err="1"/>
              <a:t>hogy</a:t>
            </a:r>
            <a:r>
              <a:rPr lang="en-US" dirty="0"/>
              <a:t> a </a:t>
            </a:r>
            <a:r>
              <a:rPr lang="en-US" dirty="0" err="1"/>
              <a:t>viewDir</a:t>
            </a:r>
            <a:r>
              <a:rPr lang="en-US" dirty="0"/>
              <a:t>-t (</a:t>
            </a:r>
            <a:r>
              <a:rPr lang="en-US" dirty="0" err="1"/>
              <a:t>ami</a:t>
            </a:r>
            <a:r>
              <a:rPr lang="en-US" dirty="0"/>
              <a:t> </a:t>
            </a:r>
            <a:r>
              <a:rPr lang="en-US" dirty="0" err="1"/>
              <a:t>egy</a:t>
            </a:r>
            <a:r>
              <a:rPr lang="en-US" dirty="0"/>
              <a:t> </a:t>
            </a:r>
            <a:r>
              <a:rPr lang="en-US" dirty="0" err="1"/>
              <a:t>egységvektor</a:t>
            </a:r>
            <a:r>
              <a:rPr lang="en-US" dirty="0"/>
              <a:t>), </a:t>
            </a:r>
            <a:r>
              <a:rPr lang="en-US" dirty="0" err="1"/>
              <a:t>annak</a:t>
            </a:r>
            <a:r>
              <a:rPr lang="en-US" dirty="0"/>
              <a:t> </a:t>
            </a:r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dirty="0" err="1"/>
              <a:t>xy</a:t>
            </a:r>
            <a:r>
              <a:rPr lang="en-US" dirty="0"/>
              <a:t> </a:t>
            </a:r>
            <a:r>
              <a:rPr lang="en-US" dirty="0" err="1"/>
              <a:t>komponensét</a:t>
            </a:r>
            <a:r>
              <a:rPr lang="en-US" dirty="0"/>
              <a:t> </a:t>
            </a:r>
            <a:r>
              <a:rPr lang="en-US" dirty="0" err="1"/>
              <a:t>leskálázzuk</a:t>
            </a:r>
            <a:r>
              <a:rPr lang="en-US" dirty="0"/>
              <a:t> a </a:t>
            </a:r>
            <a:r>
              <a:rPr lang="en-US" dirty="0" err="1"/>
              <a:t>kiolvasott</a:t>
            </a:r>
            <a:r>
              <a:rPr lang="en-US" dirty="0"/>
              <a:t> </a:t>
            </a:r>
            <a:r>
              <a:rPr lang="en-US" dirty="0" err="1"/>
              <a:t>magassággal</a:t>
            </a:r>
            <a:r>
              <a:rPr lang="en-US" dirty="0"/>
              <a:t>, </a:t>
            </a:r>
            <a:r>
              <a:rPr lang="en-US" dirty="0" err="1"/>
              <a:t>és</a:t>
            </a:r>
            <a:r>
              <a:rPr lang="en-US" dirty="0"/>
              <a:t> </a:t>
            </a:r>
            <a:r>
              <a:rPr lang="en-US" dirty="0" err="1"/>
              <a:t>ez</a:t>
            </a:r>
            <a:r>
              <a:rPr lang="en-US" dirty="0"/>
              <a:t> </a:t>
            </a:r>
            <a:r>
              <a:rPr lang="en-US" dirty="0" err="1"/>
              <a:t>lesz</a:t>
            </a:r>
            <a:r>
              <a:rPr lang="en-US" dirty="0"/>
              <a:t> a </a:t>
            </a:r>
            <a:r>
              <a:rPr lang="en-US" dirty="0" err="1"/>
              <a:t>textúra</a:t>
            </a:r>
            <a:r>
              <a:rPr lang="en-US" dirty="0"/>
              <a:t> </a:t>
            </a:r>
            <a:r>
              <a:rPr lang="en-US" dirty="0" err="1"/>
              <a:t>térben</a:t>
            </a:r>
            <a:r>
              <a:rPr lang="en-US" dirty="0"/>
              <a:t> </a:t>
            </a:r>
            <a:r>
              <a:rPr lang="en-US" dirty="0" err="1"/>
              <a:t>való</a:t>
            </a:r>
            <a:r>
              <a:rPr lang="en-US" dirty="0"/>
              <a:t> </a:t>
            </a:r>
            <a:r>
              <a:rPr lang="en-US" dirty="0" err="1"/>
              <a:t>eltolásunk</a:t>
            </a:r>
            <a:endParaRPr lang="en-US" dirty="0"/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A </a:t>
            </a:r>
            <a:r>
              <a:rPr lang="en-US" dirty="0" err="1"/>
              <a:t>kék</a:t>
            </a:r>
            <a:r>
              <a:rPr lang="en-US" dirty="0"/>
              <a:t> </a:t>
            </a:r>
            <a:r>
              <a:rPr lang="en-US" dirty="0" err="1"/>
              <a:t>pontban</a:t>
            </a:r>
            <a:r>
              <a:rPr lang="en-US" dirty="0"/>
              <a:t> </a:t>
            </a:r>
            <a:r>
              <a:rPr lang="en-US" dirty="0" err="1"/>
              <a:t>fogjuk</a:t>
            </a:r>
            <a:r>
              <a:rPr lang="en-US" dirty="0"/>
              <a:t> </a:t>
            </a:r>
            <a:r>
              <a:rPr lang="en-US" dirty="0" err="1"/>
              <a:t>kiolvasni</a:t>
            </a:r>
            <a:r>
              <a:rPr lang="en-US" dirty="0"/>
              <a:t> a </a:t>
            </a:r>
            <a:r>
              <a:rPr lang="en-US" dirty="0" err="1"/>
              <a:t>normál</a:t>
            </a:r>
            <a:r>
              <a:rPr lang="en-US" dirty="0"/>
              <a:t> </a:t>
            </a:r>
            <a:r>
              <a:rPr lang="en-US" dirty="0" err="1"/>
              <a:t>vektort</a:t>
            </a:r>
            <a:r>
              <a:rPr lang="en-US" dirty="0"/>
              <a:t> </a:t>
            </a:r>
            <a:r>
              <a:rPr lang="en-US" dirty="0" err="1"/>
              <a:t>és</a:t>
            </a:r>
            <a:r>
              <a:rPr lang="en-US" dirty="0"/>
              <a:t> a </a:t>
            </a:r>
            <a:r>
              <a:rPr lang="en-US" dirty="0" err="1"/>
              <a:t>diffúz</a:t>
            </a:r>
            <a:r>
              <a:rPr lang="en-US" dirty="0"/>
              <a:t> </a:t>
            </a:r>
            <a:r>
              <a:rPr lang="en-US" dirty="0" err="1"/>
              <a:t>színt</a:t>
            </a:r>
            <a:r>
              <a:rPr lang="en-US" dirty="0"/>
              <a:t> </a:t>
            </a:r>
            <a:r>
              <a:rPr lang="en-US" dirty="0" err="1"/>
              <a:t>majd</a:t>
            </a:r>
            <a:r>
              <a:rPr lang="en-US" dirty="0"/>
              <a:t> a </a:t>
            </a:r>
            <a:r>
              <a:rPr lang="en-US" dirty="0" err="1"/>
              <a:t>textúrából</a:t>
            </a:r>
            <a:r>
              <a:rPr lang="en-US" dirty="0"/>
              <a:t>, a displacement map-et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használjuk</a:t>
            </a:r>
            <a:r>
              <a:rPr lang="en-US" dirty="0"/>
              <a:t> </a:t>
            </a:r>
            <a:r>
              <a:rPr lang="en-US" dirty="0" err="1"/>
              <a:t>fel</a:t>
            </a:r>
            <a:r>
              <a:rPr lang="en-US" dirty="0"/>
              <a:t> </a:t>
            </a:r>
            <a:r>
              <a:rPr lang="en-US" dirty="0" err="1"/>
              <a:t>itt</a:t>
            </a:r>
            <a:r>
              <a:rPr lang="en-US" dirty="0"/>
              <a:t> </a:t>
            </a:r>
            <a:r>
              <a:rPr lang="en-US" dirty="0" err="1"/>
              <a:t>többször</a:t>
            </a:r>
            <a:r>
              <a:rPr lang="en-US" dirty="0"/>
              <a:t>. De </a:t>
            </a:r>
            <a:r>
              <a:rPr lang="en-US" dirty="0" err="1"/>
              <a:t>fel</a:t>
            </a:r>
            <a:r>
              <a:rPr lang="en-US" dirty="0"/>
              <a:t> </a:t>
            </a:r>
            <a:r>
              <a:rPr lang="en-US" dirty="0" err="1"/>
              <a:t>lehetne</a:t>
            </a:r>
            <a:r>
              <a:rPr lang="en-US" dirty="0"/>
              <a:t>, </a:t>
            </a:r>
            <a:r>
              <a:rPr lang="en-US" dirty="0" err="1"/>
              <a:t>sőt</a:t>
            </a:r>
            <a:r>
              <a:rPr lang="en-US" dirty="0"/>
              <a:t> , </a:t>
            </a:r>
            <a:r>
              <a:rPr lang="en-US" dirty="0" err="1"/>
              <a:t>jó</a:t>
            </a:r>
            <a:r>
              <a:rPr lang="en-US" dirty="0"/>
              <a:t> </a:t>
            </a:r>
            <a:r>
              <a:rPr lang="en-US" dirty="0" err="1"/>
              <a:t>lenne</a:t>
            </a:r>
            <a:r>
              <a:rPr lang="en-US" dirty="0"/>
              <a:t> </a:t>
            </a:r>
            <a:r>
              <a:rPr lang="en-US" dirty="0" err="1"/>
              <a:t>felhasználni</a:t>
            </a:r>
            <a:r>
              <a:rPr lang="en-US" dirty="0"/>
              <a:t> </a:t>
            </a:r>
            <a:r>
              <a:rPr lang="en-US" dirty="0" err="1"/>
              <a:t>még</a:t>
            </a:r>
            <a:r>
              <a:rPr lang="en-US" dirty="0"/>
              <a:t> </a:t>
            </a:r>
            <a:r>
              <a:rPr lang="en-US" dirty="0" err="1"/>
              <a:t>párszor</a:t>
            </a:r>
            <a:r>
              <a:rPr lang="en-US" dirty="0"/>
              <a:t>, </a:t>
            </a:r>
            <a:r>
              <a:rPr lang="en-US" dirty="0" err="1"/>
              <a:t>egy</a:t>
            </a:r>
            <a:r>
              <a:rPr lang="en-US" dirty="0"/>
              <a:t> </a:t>
            </a:r>
            <a:r>
              <a:rPr lang="en-US" dirty="0" err="1"/>
              <a:t>jobb</a:t>
            </a:r>
            <a:r>
              <a:rPr lang="en-US" dirty="0"/>
              <a:t> </a:t>
            </a:r>
            <a:r>
              <a:rPr lang="en-US" dirty="0" err="1"/>
              <a:t>közelítést</a:t>
            </a:r>
            <a:r>
              <a:rPr lang="en-US" dirty="0"/>
              <a:t> </a:t>
            </a:r>
            <a:r>
              <a:rPr lang="en-US" dirty="0" err="1"/>
              <a:t>adni</a:t>
            </a:r>
            <a:r>
              <a:rPr lang="en-US" dirty="0"/>
              <a:t> a </a:t>
            </a:r>
            <a:r>
              <a:rPr lang="en-US" dirty="0" err="1"/>
              <a:t>felületről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CB54F-71BB-491D-A98F-DF04FDAAD72D}" type="slidenum">
              <a:rPr lang="en-US" smtClean="0"/>
              <a:pPr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375718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b="0" dirty="0"/>
              <a:t>Ne </a:t>
            </a:r>
            <a:r>
              <a:rPr lang="en-US" b="0" dirty="0" err="1"/>
              <a:t>felejtsd</a:t>
            </a:r>
            <a:r>
              <a:rPr lang="en-US" b="0" dirty="0"/>
              <a:t> el a </a:t>
            </a:r>
            <a:r>
              <a:rPr lang="en-US" b="0" dirty="0" err="1"/>
              <a:t>helyes</a:t>
            </a:r>
            <a:r>
              <a:rPr lang="en-US" b="0" dirty="0"/>
              <a:t> </a:t>
            </a:r>
            <a:r>
              <a:rPr lang="en-US" b="0" dirty="0" err="1"/>
              <a:t>függvényt</a:t>
            </a:r>
            <a:r>
              <a:rPr lang="en-US" b="0" dirty="0"/>
              <a:t> </a:t>
            </a:r>
            <a:r>
              <a:rPr lang="en-US" b="0" dirty="0" err="1"/>
              <a:t>meghívni</a:t>
            </a:r>
            <a:r>
              <a:rPr lang="en-US" b="0" dirty="0"/>
              <a:t> a </a:t>
            </a:r>
            <a:r>
              <a:rPr lang="en-US" b="0" dirty="0" err="1"/>
              <a:t>használatkor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CB54F-71BB-491D-A98F-DF04FDAAD72D}" type="slidenum">
              <a:rPr lang="en-US" smtClean="0"/>
              <a:pPr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4350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FontTx/>
              <a:buNone/>
            </a:pPr>
            <a:r>
              <a:rPr lang="en-US" dirty="0"/>
              <a:t>A </a:t>
            </a:r>
            <a:r>
              <a:rPr lang="en-US" dirty="0" err="1"/>
              <a:t>piros</a:t>
            </a:r>
            <a:r>
              <a:rPr lang="en-US" dirty="0"/>
              <a:t> </a:t>
            </a:r>
            <a:r>
              <a:rPr lang="en-US" dirty="0" err="1"/>
              <a:t>színnel</a:t>
            </a:r>
            <a:r>
              <a:rPr lang="en-US" dirty="0"/>
              <a:t> </a:t>
            </a:r>
            <a:r>
              <a:rPr lang="en-US" dirty="0" err="1"/>
              <a:t>kiemelt</a:t>
            </a:r>
            <a:r>
              <a:rPr lang="en-US" dirty="0"/>
              <a:t> </a:t>
            </a:r>
            <a:r>
              <a:rPr lang="en-US" dirty="0" err="1"/>
              <a:t>változtatásokat</a:t>
            </a:r>
            <a:r>
              <a:rPr lang="en-US" dirty="0"/>
              <a:t> </a:t>
            </a:r>
            <a:r>
              <a:rPr lang="en-US" dirty="0" err="1"/>
              <a:t>kell</a:t>
            </a:r>
            <a:r>
              <a:rPr lang="en-US" dirty="0"/>
              <a:t> </a:t>
            </a:r>
            <a:r>
              <a:rPr lang="en-US" dirty="0" err="1"/>
              <a:t>eszközölni</a:t>
            </a:r>
            <a:r>
              <a:rPr lang="en-US" dirty="0"/>
              <a:t>, </a:t>
            </a:r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dirty="0" err="1"/>
              <a:t>újonnan</a:t>
            </a:r>
            <a:r>
              <a:rPr lang="en-US" dirty="0"/>
              <a:t> </a:t>
            </a:r>
            <a:r>
              <a:rPr lang="en-US" dirty="0" err="1"/>
              <a:t>felvett</a:t>
            </a:r>
            <a:r>
              <a:rPr lang="en-US" dirty="0"/>
              <a:t> vertex </a:t>
            </a:r>
            <a:r>
              <a:rPr lang="en-US" dirty="0" err="1"/>
              <a:t>típusunkat</a:t>
            </a:r>
            <a:r>
              <a:rPr lang="en-US" dirty="0"/>
              <a:t> </a:t>
            </a:r>
            <a:r>
              <a:rPr lang="en-US" dirty="0" err="1"/>
              <a:t>rendesen</a:t>
            </a:r>
            <a:r>
              <a:rPr lang="en-US" dirty="0"/>
              <a:t> </a:t>
            </a:r>
            <a:r>
              <a:rPr lang="en-US" dirty="0" err="1"/>
              <a:t>feltöltjük</a:t>
            </a:r>
            <a:endParaRPr lang="en-US" dirty="0"/>
          </a:p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CB54F-71BB-491D-A98F-DF04FDAAD72D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429356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b="0" dirty="0" err="1"/>
              <a:t>Balra</a:t>
            </a:r>
            <a:r>
              <a:rPr lang="en-US" b="0" dirty="0"/>
              <a:t>: </a:t>
            </a:r>
            <a:r>
              <a:rPr lang="en-US" b="0" dirty="0" err="1"/>
              <a:t>simple_parallax</a:t>
            </a:r>
            <a:r>
              <a:rPr lang="en-US" b="0" dirty="0"/>
              <a:t>, </a:t>
            </a:r>
            <a:r>
              <a:rPr lang="en-US" b="0" dirty="0" err="1"/>
              <a:t>jobbra</a:t>
            </a:r>
            <a:r>
              <a:rPr lang="en-US" b="0" dirty="0"/>
              <a:t>: </a:t>
            </a:r>
            <a:r>
              <a:rPr lang="en-US" b="0" dirty="0" err="1"/>
              <a:t>offset_limited_parallax</a:t>
            </a:r>
            <a:endParaRPr lang="en-US" b="0" dirty="0"/>
          </a:p>
          <a:p>
            <a:pPr marL="0" indent="0">
              <a:buFontTx/>
              <a:buNone/>
            </a:pPr>
            <a:endParaRPr lang="en-US" b="0" dirty="0"/>
          </a:p>
          <a:p>
            <a:pPr marL="0" indent="0">
              <a:buFontTx/>
              <a:buNone/>
            </a:pPr>
            <a:r>
              <a:rPr lang="en-US" b="0" dirty="0" err="1"/>
              <a:t>Határozottan</a:t>
            </a:r>
            <a:r>
              <a:rPr lang="en-US" b="0" dirty="0"/>
              <a:t> </a:t>
            </a:r>
            <a:r>
              <a:rPr lang="en-US" b="0" dirty="0" err="1"/>
              <a:t>látszik</a:t>
            </a:r>
            <a:r>
              <a:rPr lang="en-US" b="0" dirty="0"/>
              <a:t>, </a:t>
            </a:r>
            <a:r>
              <a:rPr lang="en-US" b="0" dirty="0" err="1"/>
              <a:t>hogy</a:t>
            </a:r>
            <a:r>
              <a:rPr lang="en-US" b="0" dirty="0"/>
              <a:t> </a:t>
            </a:r>
            <a:r>
              <a:rPr lang="en-US" b="0" dirty="0" err="1"/>
              <a:t>az</a:t>
            </a:r>
            <a:r>
              <a:rPr lang="en-US" b="0" dirty="0"/>
              <a:t> offset limited </a:t>
            </a:r>
            <a:r>
              <a:rPr lang="en-US" b="0" dirty="0" err="1"/>
              <a:t>sokkal</a:t>
            </a:r>
            <a:r>
              <a:rPr lang="en-US" b="0" dirty="0"/>
              <a:t> </a:t>
            </a:r>
            <a:r>
              <a:rPr lang="en-US" b="0" dirty="0" err="1"/>
              <a:t>tisztább</a:t>
            </a:r>
            <a:r>
              <a:rPr lang="en-US" b="0" dirty="0"/>
              <a:t>, mint </a:t>
            </a:r>
            <a:r>
              <a:rPr lang="en-US" b="0" dirty="0" err="1"/>
              <a:t>az</a:t>
            </a:r>
            <a:r>
              <a:rPr lang="en-US" b="0" dirty="0"/>
              <a:t> </a:t>
            </a:r>
            <a:r>
              <a:rPr lang="en-US" b="0" dirty="0" err="1"/>
              <a:t>egyszer</a:t>
            </a:r>
            <a:r>
              <a:rPr lang="hu-HU" b="0" dirty="0"/>
              <a:t>ű</a:t>
            </a:r>
            <a:r>
              <a:rPr lang="en-US" b="0" dirty="0"/>
              <a:t> </a:t>
            </a:r>
            <a:r>
              <a:rPr lang="en-US" b="0" dirty="0" err="1"/>
              <a:t>verziója</a:t>
            </a:r>
            <a:r>
              <a:rPr lang="en-US" b="0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CB54F-71BB-491D-A98F-DF04FDAAD72D}" type="slidenum">
              <a:rPr lang="en-US" smtClean="0"/>
              <a:pPr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748388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CB54F-71BB-491D-A98F-DF04FDAAD72D}" type="slidenum">
              <a:rPr lang="en-US" smtClean="0"/>
              <a:pPr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7661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FontTx/>
              <a:buNone/>
            </a:pPr>
            <a:r>
              <a:rPr lang="en-US" dirty="0"/>
              <a:t>Az </a:t>
            </a:r>
            <a:r>
              <a:rPr lang="en-US" dirty="0" err="1"/>
              <a:t>importálás</a:t>
            </a:r>
            <a:r>
              <a:rPr lang="en-US" dirty="0"/>
              <a:t> </a:t>
            </a:r>
            <a:r>
              <a:rPr lang="en-US" dirty="0" err="1"/>
              <a:t>során</a:t>
            </a:r>
            <a:r>
              <a:rPr lang="en-US" dirty="0"/>
              <a:t> </a:t>
            </a:r>
            <a:r>
              <a:rPr lang="en-US" dirty="0" err="1"/>
              <a:t>továbbá</a:t>
            </a:r>
            <a:r>
              <a:rPr lang="en-US" dirty="0"/>
              <a:t> </a:t>
            </a:r>
            <a:r>
              <a:rPr lang="en-US" dirty="0" err="1"/>
              <a:t>muszáj</a:t>
            </a:r>
            <a:r>
              <a:rPr lang="en-US" dirty="0"/>
              <a:t> </a:t>
            </a:r>
            <a:r>
              <a:rPr lang="en-US" dirty="0" err="1"/>
              <a:t>helyesen</a:t>
            </a:r>
            <a:r>
              <a:rPr lang="en-US" dirty="0"/>
              <a:t> </a:t>
            </a:r>
            <a:r>
              <a:rPr lang="en-US" dirty="0" err="1"/>
              <a:t>beállítani</a:t>
            </a:r>
            <a:r>
              <a:rPr lang="en-US" dirty="0"/>
              <a:t> a stride-</a:t>
            </a:r>
            <a:r>
              <a:rPr lang="en-US" dirty="0" err="1"/>
              <a:t>ot</a:t>
            </a:r>
            <a:r>
              <a:rPr lang="en-US" dirty="0"/>
              <a:t>. A stride </a:t>
            </a:r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dirty="0" err="1"/>
              <a:t>érték</a:t>
            </a:r>
            <a:r>
              <a:rPr lang="en-US" dirty="0"/>
              <a:t>, </a:t>
            </a:r>
            <a:r>
              <a:rPr lang="en-US" dirty="0" err="1"/>
              <a:t>amely</a:t>
            </a:r>
            <a:r>
              <a:rPr lang="en-US" dirty="0"/>
              <a:t> </a:t>
            </a:r>
            <a:r>
              <a:rPr lang="en-US" dirty="0" err="1"/>
              <a:t>megmondja</a:t>
            </a:r>
            <a:r>
              <a:rPr lang="en-US" dirty="0"/>
              <a:t>, </a:t>
            </a:r>
            <a:r>
              <a:rPr lang="en-US" dirty="0" err="1"/>
              <a:t>hogy</a:t>
            </a:r>
            <a:r>
              <a:rPr lang="en-US" dirty="0"/>
              <a:t> </a:t>
            </a:r>
            <a:r>
              <a:rPr lang="en-US" dirty="0" err="1"/>
              <a:t>egy</a:t>
            </a:r>
            <a:r>
              <a:rPr lang="en-US" dirty="0"/>
              <a:t> vertex </a:t>
            </a:r>
            <a:r>
              <a:rPr lang="en-US" dirty="0" err="1"/>
              <a:t>milyen</a:t>
            </a:r>
            <a:r>
              <a:rPr lang="en-US" dirty="0"/>
              <a:t> </a:t>
            </a:r>
            <a:r>
              <a:rPr lang="en-US" dirty="0" err="1"/>
              <a:t>széles</a:t>
            </a:r>
            <a:r>
              <a:rPr lang="en-US" dirty="0"/>
              <a:t>, </a:t>
            </a:r>
            <a:r>
              <a:rPr lang="en-US" dirty="0" err="1"/>
              <a:t>hány</a:t>
            </a:r>
            <a:r>
              <a:rPr lang="en-US" dirty="0"/>
              <a:t> </a:t>
            </a:r>
            <a:r>
              <a:rPr lang="en-US" dirty="0" err="1"/>
              <a:t>bytera</a:t>
            </a:r>
            <a:r>
              <a:rPr lang="en-US" dirty="0"/>
              <a:t> </a:t>
            </a:r>
            <a:r>
              <a:rPr lang="en-US" dirty="0" err="1"/>
              <a:t>vannak</a:t>
            </a:r>
            <a:r>
              <a:rPr lang="en-US" dirty="0"/>
              <a:t> </a:t>
            </a:r>
            <a:r>
              <a:rPr lang="en-US" dirty="0" err="1"/>
              <a:t>egymástól</a:t>
            </a:r>
            <a:r>
              <a:rPr lang="en-US" dirty="0"/>
              <a:t>. </a:t>
            </a:r>
            <a:r>
              <a:rPr lang="en-US" dirty="0" err="1"/>
              <a:t>Ez</a:t>
            </a:r>
            <a:r>
              <a:rPr lang="en-US" dirty="0"/>
              <a:t> ad </a:t>
            </a:r>
            <a:r>
              <a:rPr lang="en-US" dirty="0" err="1"/>
              <a:t>lehetőséget</a:t>
            </a:r>
            <a:r>
              <a:rPr lang="en-US" dirty="0"/>
              <a:t> </a:t>
            </a:r>
            <a:r>
              <a:rPr lang="en-US" dirty="0" err="1"/>
              <a:t>olyan</a:t>
            </a:r>
            <a:r>
              <a:rPr lang="en-US" dirty="0"/>
              <a:t> </a:t>
            </a:r>
            <a:r>
              <a:rPr lang="en-US" dirty="0" err="1"/>
              <a:t>vertexbufferek</a:t>
            </a:r>
            <a:r>
              <a:rPr lang="en-US" dirty="0"/>
              <a:t> </a:t>
            </a:r>
            <a:r>
              <a:rPr lang="en-US" dirty="0" err="1"/>
              <a:t>bindolására</a:t>
            </a:r>
            <a:r>
              <a:rPr lang="en-US" dirty="0"/>
              <a:t>, </a:t>
            </a:r>
            <a:r>
              <a:rPr lang="en-US" dirty="0" err="1"/>
              <a:t>amelyek</a:t>
            </a:r>
            <a:r>
              <a:rPr lang="en-US" dirty="0"/>
              <a:t> </a:t>
            </a:r>
            <a:r>
              <a:rPr lang="en-US" dirty="0" err="1"/>
              <a:t>több</a:t>
            </a:r>
            <a:r>
              <a:rPr lang="en-US" dirty="0"/>
              <a:t> </a:t>
            </a:r>
            <a:r>
              <a:rPr lang="en-US" dirty="0" err="1"/>
              <a:t>adatot</a:t>
            </a:r>
            <a:r>
              <a:rPr lang="en-US" dirty="0"/>
              <a:t> </a:t>
            </a:r>
            <a:r>
              <a:rPr lang="en-US" dirty="0" err="1"/>
              <a:t>tárolnak</a:t>
            </a:r>
            <a:r>
              <a:rPr lang="en-US" dirty="0"/>
              <a:t>, mint </a:t>
            </a:r>
            <a:r>
              <a:rPr lang="en-US" dirty="0" err="1"/>
              <a:t>amire</a:t>
            </a:r>
            <a:r>
              <a:rPr lang="en-US" dirty="0"/>
              <a:t> </a:t>
            </a:r>
            <a:r>
              <a:rPr lang="en-US" dirty="0" err="1"/>
              <a:t>feltétlenül</a:t>
            </a:r>
            <a:r>
              <a:rPr lang="en-US" dirty="0"/>
              <a:t> </a:t>
            </a:r>
            <a:r>
              <a:rPr lang="en-US" dirty="0" err="1"/>
              <a:t>szükségünk</a:t>
            </a:r>
            <a:r>
              <a:rPr lang="en-US" dirty="0"/>
              <a:t> </a:t>
            </a:r>
            <a:r>
              <a:rPr lang="en-US" dirty="0" err="1"/>
              <a:t>lesz</a:t>
            </a:r>
            <a:r>
              <a:rPr lang="en-US" dirty="0"/>
              <a:t> a </a:t>
            </a:r>
            <a:r>
              <a:rPr lang="en-US" dirty="0" err="1"/>
              <a:t>rajzolás</a:t>
            </a:r>
            <a:r>
              <a:rPr lang="en-US" dirty="0"/>
              <a:t> </a:t>
            </a:r>
            <a:r>
              <a:rPr lang="en-US" dirty="0" err="1"/>
              <a:t>során</a:t>
            </a:r>
            <a:r>
              <a:rPr lang="en-US" dirty="0"/>
              <a:t>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CB54F-71BB-491D-A98F-DF04FDAAD72D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3935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FontTx/>
              <a:buNone/>
            </a:pPr>
            <a:r>
              <a:rPr lang="en-US" dirty="0"/>
              <a:t>Az App </a:t>
            </a:r>
            <a:r>
              <a:rPr lang="en-US" dirty="0" err="1"/>
              <a:t>fájlunkba</a:t>
            </a:r>
            <a:r>
              <a:rPr lang="en-US" dirty="0"/>
              <a:t> </a:t>
            </a:r>
            <a:r>
              <a:rPr lang="en-US" dirty="0" err="1"/>
              <a:t>felveszünk</a:t>
            </a:r>
            <a:r>
              <a:rPr lang="en-US" dirty="0"/>
              <a:t> 3 </a:t>
            </a:r>
            <a:r>
              <a:rPr lang="en-US" dirty="0" err="1"/>
              <a:t>új</a:t>
            </a:r>
            <a:r>
              <a:rPr lang="en-US" dirty="0"/>
              <a:t> </a:t>
            </a:r>
            <a:r>
              <a:rPr lang="en-US" dirty="0" err="1"/>
              <a:t>textúrát</a:t>
            </a:r>
            <a:r>
              <a:rPr lang="en-US" dirty="0"/>
              <a:t> </a:t>
            </a:r>
            <a:r>
              <a:rPr lang="en-US" dirty="0" err="1"/>
              <a:t>és</a:t>
            </a:r>
            <a:r>
              <a:rPr lang="en-US" dirty="0"/>
              <a:t> </a:t>
            </a:r>
            <a:r>
              <a:rPr lang="en-US" dirty="0" err="1"/>
              <a:t>egy</a:t>
            </a:r>
            <a:r>
              <a:rPr lang="en-US" dirty="0"/>
              <a:t> </a:t>
            </a:r>
            <a:r>
              <a:rPr lang="en-US" dirty="0" err="1"/>
              <a:t>descriptorheapet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CB54F-71BB-491D-A98F-DF04FDAAD72D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1632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 noChangeArrowheads="1"/>
          </p:cNvPicPr>
          <p:nvPr userDrawn="1"/>
        </p:nvPicPr>
        <p:blipFill>
          <a:blip r:embed="rId2" cstate="print">
            <a:lum bright="78000" contrast="-90000"/>
          </a:blip>
          <a:srcRect t="769" r="1169" b="769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/>
              <a:t>Alcím mintájának szerkesztése</a:t>
            </a:r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Mintacím szerkesztése</a:t>
            </a:r>
            <a:endParaRPr lang="en-US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gyéni elrendezé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gyéni elrendezé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52400" y="76200"/>
            <a:ext cx="7620000" cy="685800"/>
          </a:xfrm>
        </p:spPr>
        <p:txBody>
          <a:bodyPr/>
          <a:lstStyle>
            <a:lvl1pPr>
              <a:defRPr b="1">
                <a:latin typeface="Courier New" pitchFamily="49" charset="0"/>
                <a:cs typeface="Courier New" pitchFamily="49" charset="0"/>
              </a:defRPr>
            </a:lvl1pPr>
          </a:lstStyle>
          <a:p>
            <a:r>
              <a:rPr lang="hu-HU" dirty="0"/>
              <a:t>Mintacím szerkesztése</a:t>
            </a:r>
            <a:endParaRPr lang="en-US" dirty="0"/>
          </a:p>
        </p:txBody>
      </p:sp>
      <p:sp>
        <p:nvSpPr>
          <p:cNvPr id="9" name="Szöveg helye 8"/>
          <p:cNvSpPr>
            <a:spLocks noGrp="1"/>
          </p:cNvSpPr>
          <p:nvPr>
            <p:ph type="body" sz="quarter" idx="13"/>
          </p:nvPr>
        </p:nvSpPr>
        <p:spPr>
          <a:xfrm>
            <a:off x="152400" y="914400"/>
            <a:ext cx="8839200" cy="5791200"/>
          </a:xfrm>
          <a:solidFill>
            <a:schemeClr val="accent3">
              <a:lumMod val="40000"/>
              <a:lumOff val="60000"/>
            </a:schemeClr>
          </a:solidFill>
        </p:spPr>
        <p:txBody>
          <a:bodyPr/>
          <a:lstStyle>
            <a:lvl1pPr>
              <a:buNone/>
              <a:defRPr b="1">
                <a:latin typeface="Courier New" pitchFamily="49" charset="0"/>
                <a:cs typeface="Courier New" pitchFamily="49" charset="0"/>
              </a:defRPr>
            </a:lvl1pPr>
            <a:lvl2pPr>
              <a:buNone/>
              <a:defRPr b="1">
                <a:latin typeface="Courier New" pitchFamily="49" charset="0"/>
                <a:cs typeface="Courier New" pitchFamily="49" charset="0"/>
              </a:defRPr>
            </a:lvl2pPr>
            <a:lvl3pPr>
              <a:buNone/>
              <a:defRPr b="1">
                <a:latin typeface="Courier New" pitchFamily="49" charset="0"/>
                <a:cs typeface="Courier New" pitchFamily="49" charset="0"/>
              </a:defRPr>
            </a:lvl3pPr>
            <a:lvl4pPr>
              <a:buNone/>
              <a:defRPr b="1">
                <a:latin typeface="Courier New" pitchFamily="49" charset="0"/>
                <a:cs typeface="Courier New" pitchFamily="49" charset="0"/>
              </a:defRPr>
            </a:lvl4pPr>
            <a:lvl5pPr>
              <a:buNone/>
              <a:defRPr b="1">
                <a:latin typeface="Courier New" pitchFamily="49" charset="0"/>
                <a:cs typeface="Courier New" pitchFamily="49" charset="0"/>
              </a:defRPr>
            </a:lvl5pPr>
          </a:lstStyle>
          <a:p>
            <a:pPr lvl="0"/>
            <a:r>
              <a:rPr lang="hu-HU" dirty="0"/>
              <a:t>Mintaszöveg szerkesztése</a:t>
            </a:r>
          </a:p>
          <a:p>
            <a:pPr lvl="1"/>
            <a:r>
              <a:rPr lang="hu-HU" dirty="0"/>
              <a:t>Második szint</a:t>
            </a:r>
          </a:p>
          <a:p>
            <a:pPr lvl="2"/>
            <a:r>
              <a:rPr lang="hu-HU" dirty="0"/>
              <a:t>Harmadik szint</a:t>
            </a:r>
          </a:p>
          <a:p>
            <a:pPr lvl="3"/>
            <a:r>
              <a:rPr lang="hu-HU" dirty="0"/>
              <a:t>Negyedik szint</a:t>
            </a:r>
          </a:p>
          <a:p>
            <a:pPr lvl="4"/>
            <a:r>
              <a:rPr lang="hu-HU" dirty="0"/>
              <a:t>Ötödik szint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2"/>
          <p:cNvPicPr>
            <a:picLocks noChangeAspect="1" noChangeArrowheads="1"/>
          </p:cNvPicPr>
          <p:nvPr userDrawn="1"/>
        </p:nvPicPr>
        <p:blipFill>
          <a:blip r:embed="rId7" cstate="print">
            <a:lum bright="66000" contrast="-78000"/>
          </a:blip>
          <a:srcRect t="13077" r="1169" b="2307"/>
          <a:stretch>
            <a:fillRect/>
          </a:stretch>
        </p:blipFill>
        <p:spPr bwMode="auto">
          <a:xfrm>
            <a:off x="0" y="990600"/>
            <a:ext cx="91440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Cím hely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hu-HU" dirty="0"/>
              <a:t>Mintacím szerkesztése</a:t>
            </a:r>
            <a:endParaRPr lang="en-US" dirty="0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5105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/>
          </a:p>
        </p:txBody>
      </p:sp>
      <p:sp>
        <p:nvSpPr>
          <p:cNvPr id="4" name="Dátum hely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DAEA1A-6276-4434-840E-9C81C04BC3C1}" type="datetimeFigureOut">
              <a:rPr lang="en-US" smtClean="0"/>
              <a:pPr/>
              <a:t>12/7/2020</a:t>
            </a:fld>
            <a:endParaRPr lang="en-US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0BCBAB-4B39-4074-885F-AD49ACE3F7AD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5" r:id="rId4"/>
    <p:sldLayoutId id="2147483656" r:id="rId5"/>
  </p:sldLayoutIdLst>
  <p:txStyles>
    <p:titleStyle>
      <a:lvl1pPr algn="l" defTabSz="914400" rtl="0" eaLnBrk="1" latinLnBrk="0" hangingPunct="1">
        <a:spcBef>
          <a:spcPct val="0"/>
        </a:spcBef>
        <a:buNone/>
        <a:defRPr sz="4400" kern="1200">
          <a:ln>
            <a:solidFill>
              <a:schemeClr val="tx1"/>
            </a:solidFill>
          </a:ln>
          <a:solidFill>
            <a:srgbClr val="FF0000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m.cdn.blog.hu/da/darthasylum/tutorials/C++/ch36_relief.html" TargetMode="Externa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learnopengl.com/Advanced-Lighting/Parallax-Mapping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u-HU" dirty="0"/>
              <a:t>GraphGame</a:t>
            </a:r>
            <a:br>
              <a:rPr lang="hu-HU" dirty="0"/>
            </a:br>
            <a:r>
              <a:rPr lang="hu-HU" dirty="0" err="1"/>
              <a:t>gg</a:t>
            </a:r>
            <a:r>
              <a:rPr lang="en-US" dirty="0"/>
              <a:t>l007-Normal</a:t>
            </a:r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Normal, Parallax mapping</a:t>
            </a:r>
          </a:p>
          <a:p>
            <a:endParaRPr lang="en-US" dirty="0"/>
          </a:p>
          <a:p>
            <a:r>
              <a:rPr lang="en-US" dirty="0" err="1"/>
              <a:t>Szécsi</a:t>
            </a:r>
            <a:r>
              <a:rPr lang="en-US" dirty="0"/>
              <a:t> </a:t>
            </a:r>
            <a:r>
              <a:rPr lang="en-US" dirty="0" err="1"/>
              <a:t>Lászl</a:t>
            </a:r>
            <a:r>
              <a:rPr lang="hu-HU" dirty="0"/>
              <a:t>ó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zöveg helye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hu-HU" dirty="0" err="1"/>
              <a:t>Egg</a:t>
            </a:r>
            <a:r>
              <a:rPr lang="hu-HU" dirty="0"/>
              <a:t>::Texture2D </a:t>
            </a:r>
            <a:r>
              <a:rPr lang="hu-HU" dirty="0" err="1"/>
              <a:t>diffuseTex</a:t>
            </a:r>
            <a:r>
              <a:rPr lang="hu-HU" dirty="0"/>
              <a:t>;</a:t>
            </a:r>
          </a:p>
          <a:p>
            <a:r>
              <a:rPr lang="hu-HU" dirty="0" err="1"/>
              <a:t>Egg</a:t>
            </a:r>
            <a:r>
              <a:rPr lang="hu-HU" dirty="0"/>
              <a:t>::Texture2D </a:t>
            </a:r>
            <a:r>
              <a:rPr lang="hu-HU" dirty="0" err="1"/>
              <a:t>normalTex</a:t>
            </a:r>
            <a:r>
              <a:rPr lang="hu-HU" dirty="0"/>
              <a:t>;</a:t>
            </a:r>
          </a:p>
          <a:p>
            <a:r>
              <a:rPr lang="hu-HU" dirty="0" err="1"/>
              <a:t>Egg</a:t>
            </a:r>
            <a:r>
              <a:rPr lang="hu-HU" dirty="0"/>
              <a:t>::Texture2D </a:t>
            </a:r>
            <a:r>
              <a:rPr lang="hu-HU" dirty="0" err="1"/>
              <a:t>bumpTex</a:t>
            </a:r>
            <a:r>
              <a:rPr lang="hu-HU" dirty="0"/>
              <a:t>;</a:t>
            </a:r>
            <a:endParaRPr lang="en-US" dirty="0"/>
          </a:p>
          <a:p>
            <a:endParaRPr lang="en-US" sz="2000" dirty="0"/>
          </a:p>
          <a:p>
            <a:endParaRPr lang="hu-HU" dirty="0"/>
          </a:p>
          <a:p>
            <a:r>
              <a:rPr lang="hu-HU" dirty="0" err="1"/>
              <a:t>com_ptr</a:t>
            </a:r>
            <a:r>
              <a:rPr lang="hu-HU" dirty="0"/>
              <a:t>&lt;ID3D12DescriptorHeap&gt; </a:t>
            </a:r>
            <a:r>
              <a:rPr lang="en-US" dirty="0"/>
              <a:t> </a:t>
            </a:r>
            <a:r>
              <a:rPr lang="en-US" dirty="0" err="1"/>
              <a:t>texHeap</a:t>
            </a:r>
            <a:r>
              <a:rPr lang="hu-HU" dirty="0"/>
              <a:t>;</a:t>
            </a:r>
            <a:endParaRPr lang="en-US" sz="2000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xmlns="" id="{13397F04-F22D-49B7-9111-3E764FC17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76200"/>
            <a:ext cx="8839200" cy="685800"/>
          </a:xfrm>
        </p:spPr>
        <p:txBody>
          <a:bodyPr/>
          <a:lstStyle/>
          <a:p>
            <a:r>
              <a:rPr lang="en-US" sz="4000" dirty="0"/>
              <a:t>ggl005App.h</a:t>
            </a:r>
            <a:endParaRPr lang="hu-HU" sz="4000" dirty="0"/>
          </a:p>
        </p:txBody>
      </p:sp>
      <p:sp>
        <p:nvSpPr>
          <p:cNvPr id="4" name="Rounded Rectangle 3"/>
          <p:cNvSpPr/>
          <p:nvPr/>
        </p:nvSpPr>
        <p:spPr>
          <a:xfrm>
            <a:off x="2971800" y="4724400"/>
            <a:ext cx="4114800" cy="1524000"/>
          </a:xfrm>
          <a:prstGeom prst="round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 smtClean="0">
                <a:solidFill>
                  <a:schemeClr val="tx1"/>
                </a:solidFill>
                <a:latin typeface="Bauhaus 93" panose="04030905020B02020C02" pitchFamily="82" charset="0"/>
              </a:rPr>
              <a:t>ehelyett használjuk a SceneManager textúrakezelését és a luás interfacet</a:t>
            </a:r>
            <a:endParaRPr lang="en-US" dirty="0">
              <a:solidFill>
                <a:schemeClr val="tx1"/>
              </a:solidFill>
              <a:latin typeface="Bauhaus 93" panose="04030905020B02020C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70633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zöveg helye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hu-HU" sz="2400" dirty="0"/>
              <a:t>D3D12_DESCRIPTOR_HEAP_DESC </a:t>
            </a:r>
            <a:r>
              <a:rPr lang="hu-HU" sz="2400" dirty="0" err="1"/>
              <a:t>dhd</a:t>
            </a:r>
            <a:r>
              <a:rPr lang="hu-HU" sz="2400" dirty="0"/>
              <a:t>;</a:t>
            </a:r>
          </a:p>
          <a:p>
            <a:r>
              <a:rPr lang="hu-HU" sz="2400" dirty="0" err="1"/>
              <a:t>dhd.Flags</a:t>
            </a:r>
            <a:r>
              <a:rPr lang="hu-HU" sz="2400" dirty="0"/>
              <a:t> =</a:t>
            </a:r>
            <a:endParaRPr lang="en-US" sz="2400" dirty="0"/>
          </a:p>
          <a:p>
            <a:r>
              <a:rPr lang="en-US" sz="2400" dirty="0"/>
              <a:t>	</a:t>
            </a:r>
            <a:r>
              <a:rPr lang="hu-HU" sz="2400" dirty="0"/>
              <a:t>D3D12_DESCRIPTOR_HEAP_FLAG_SHADER_VISIBLE;</a:t>
            </a:r>
          </a:p>
          <a:p>
            <a:r>
              <a:rPr lang="hu-HU" sz="2400" dirty="0" err="1"/>
              <a:t>dhd.NodeMask</a:t>
            </a:r>
            <a:r>
              <a:rPr lang="hu-HU" sz="2400" dirty="0"/>
              <a:t> = 0;</a:t>
            </a:r>
          </a:p>
          <a:p>
            <a:r>
              <a:rPr lang="hu-HU" sz="2400" dirty="0" err="1"/>
              <a:t>dhd.NumDescriptors</a:t>
            </a:r>
            <a:r>
              <a:rPr lang="hu-HU" sz="2400" dirty="0"/>
              <a:t> = 3;</a:t>
            </a:r>
          </a:p>
          <a:p>
            <a:r>
              <a:rPr lang="hu-HU" sz="2400" dirty="0" err="1"/>
              <a:t>dhd.Type</a:t>
            </a:r>
            <a:r>
              <a:rPr lang="hu-HU" sz="2400" dirty="0"/>
              <a:t> = D3D12_DESCRIPTOR_HEAP_TYPE_CBV_SRV_UAV;</a:t>
            </a:r>
          </a:p>
          <a:p>
            <a:endParaRPr lang="hu-HU" sz="2400" dirty="0"/>
          </a:p>
          <a:p>
            <a:r>
              <a:rPr lang="hu-HU" sz="2400" dirty="0"/>
              <a:t>DX_API("</a:t>
            </a:r>
            <a:r>
              <a:rPr lang="hu-HU" sz="2400" dirty="0" err="1"/>
              <a:t>Failed</a:t>
            </a:r>
            <a:r>
              <a:rPr lang="hu-HU" sz="2400" dirty="0"/>
              <a:t> </a:t>
            </a:r>
            <a:r>
              <a:rPr lang="hu-HU" sz="2400" dirty="0" err="1"/>
              <a:t>to</a:t>
            </a:r>
            <a:r>
              <a:rPr lang="hu-HU" sz="2400" dirty="0"/>
              <a:t> </a:t>
            </a:r>
            <a:r>
              <a:rPr lang="hu-HU" sz="2400" dirty="0" err="1"/>
              <a:t>create</a:t>
            </a:r>
            <a:r>
              <a:rPr lang="hu-HU" sz="2400" dirty="0"/>
              <a:t> </a:t>
            </a:r>
            <a:r>
              <a:rPr lang="hu-HU" sz="2400" dirty="0" err="1"/>
              <a:t>descriptor</a:t>
            </a:r>
            <a:r>
              <a:rPr lang="hu-HU" sz="2400" dirty="0"/>
              <a:t> </a:t>
            </a:r>
            <a:r>
              <a:rPr lang="hu-HU" sz="2400" dirty="0" err="1"/>
              <a:t>heap</a:t>
            </a:r>
            <a:r>
              <a:rPr lang="hu-HU" sz="2400" dirty="0"/>
              <a:t> </a:t>
            </a:r>
            <a:r>
              <a:rPr lang="hu-HU" sz="2400" dirty="0" err="1"/>
              <a:t>for</a:t>
            </a:r>
            <a:r>
              <a:rPr lang="hu-HU" sz="2400" dirty="0"/>
              <a:t> </a:t>
            </a:r>
            <a:r>
              <a:rPr lang="hu-HU" sz="2400" dirty="0" err="1"/>
              <a:t>texture</a:t>
            </a:r>
            <a:r>
              <a:rPr lang="hu-HU" sz="2400" dirty="0"/>
              <a:t>")</a:t>
            </a:r>
          </a:p>
          <a:p>
            <a:r>
              <a:rPr lang="hu-HU" sz="2400" dirty="0"/>
              <a:t>	</a:t>
            </a:r>
            <a:r>
              <a:rPr lang="hu-HU" sz="2400" dirty="0" err="1"/>
              <a:t>device</a:t>
            </a:r>
            <a:r>
              <a:rPr lang="hu-HU" sz="2400" dirty="0"/>
              <a:t>-&gt;</a:t>
            </a:r>
            <a:r>
              <a:rPr lang="hu-HU" sz="2400" dirty="0" err="1"/>
              <a:t>CreateDescriptorHeap</a:t>
            </a:r>
            <a:r>
              <a:rPr lang="hu-HU" sz="2400" dirty="0"/>
              <a:t>(&amp;</a:t>
            </a:r>
            <a:r>
              <a:rPr lang="hu-HU" sz="2400" dirty="0" err="1"/>
              <a:t>dhd</a:t>
            </a:r>
            <a:r>
              <a:rPr lang="hu-HU" sz="2400" dirty="0"/>
              <a:t>, </a:t>
            </a:r>
            <a:r>
              <a:rPr lang="en-US" sz="2400" dirty="0"/>
              <a:t>	</a:t>
            </a:r>
            <a:r>
              <a:rPr lang="hu-HU" sz="2400" dirty="0"/>
              <a:t>IID_PPV_ARGS(</a:t>
            </a:r>
            <a:r>
              <a:rPr lang="en-US" sz="2400" dirty="0" err="1"/>
              <a:t>texHeap</a:t>
            </a:r>
            <a:r>
              <a:rPr lang="hu-HU" sz="2400" dirty="0"/>
              <a:t>.</a:t>
            </a:r>
            <a:r>
              <a:rPr lang="hu-HU" sz="2400" dirty="0" err="1"/>
              <a:t>GetAddressOf</a:t>
            </a:r>
            <a:r>
              <a:rPr lang="hu-HU" sz="2400" dirty="0"/>
              <a:t>()));</a:t>
            </a:r>
            <a:endParaRPr lang="en-US" sz="1600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xmlns="" id="{13397F04-F22D-49B7-9111-3E764FC17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76200"/>
            <a:ext cx="8839200" cy="685800"/>
          </a:xfrm>
        </p:spPr>
        <p:txBody>
          <a:bodyPr/>
          <a:lstStyle/>
          <a:p>
            <a:r>
              <a:rPr lang="hu-HU" dirty="0" err="1"/>
              <a:t>CreateResources</a:t>
            </a:r>
            <a:r>
              <a:rPr lang="en-US" dirty="0"/>
              <a:t>()</a:t>
            </a:r>
            <a:endParaRPr lang="hu-HU" sz="4000" dirty="0"/>
          </a:p>
        </p:txBody>
      </p:sp>
      <p:sp>
        <p:nvSpPr>
          <p:cNvPr id="5" name="Rounded Rectangle 4"/>
          <p:cNvSpPr/>
          <p:nvPr/>
        </p:nvSpPr>
        <p:spPr>
          <a:xfrm>
            <a:off x="3048000" y="3124200"/>
            <a:ext cx="4114800" cy="1524000"/>
          </a:xfrm>
          <a:prstGeom prst="round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 smtClean="0">
                <a:solidFill>
                  <a:schemeClr val="tx1"/>
                </a:solidFill>
                <a:latin typeface="Bauhaus 93" panose="04030905020B02020C02" pitchFamily="82" charset="0"/>
              </a:rPr>
              <a:t>ehelyett használjuk a SceneManager textúrakezelését és a luás interfacet</a:t>
            </a:r>
            <a:endParaRPr lang="en-US" dirty="0">
              <a:solidFill>
                <a:schemeClr val="tx1"/>
              </a:solidFill>
              <a:latin typeface="Bauhaus 93" panose="04030905020B02020C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94171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zöveg helye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70000" lnSpcReduction="20000"/>
          </a:bodyPr>
          <a:lstStyle/>
          <a:p>
            <a:r>
              <a:rPr lang="hu-HU" dirty="0" err="1"/>
              <a:t>com_ptr</a:t>
            </a:r>
            <a:r>
              <a:rPr lang="hu-HU" dirty="0"/>
              <a:t>&lt;ID3DBlob&gt; </a:t>
            </a:r>
            <a:r>
              <a:rPr lang="hu-HU" dirty="0" err="1"/>
              <a:t>vertexShader</a:t>
            </a:r>
            <a:r>
              <a:rPr lang="hu-HU" dirty="0"/>
              <a:t> = </a:t>
            </a:r>
            <a:r>
              <a:rPr lang="hu-HU" dirty="0" err="1"/>
              <a:t>Egg</a:t>
            </a:r>
            <a:r>
              <a:rPr lang="hu-HU" dirty="0"/>
              <a:t>::</a:t>
            </a:r>
            <a:r>
              <a:rPr lang="hu-HU" dirty="0" err="1"/>
              <a:t>Shader</a:t>
            </a:r>
            <a:r>
              <a:rPr lang="hu-HU" dirty="0"/>
              <a:t>::</a:t>
            </a:r>
            <a:r>
              <a:rPr lang="hu-HU" dirty="0" err="1"/>
              <a:t>LoadCso</a:t>
            </a:r>
            <a:r>
              <a:rPr lang="hu-HU" dirty="0"/>
              <a:t>("</a:t>
            </a:r>
            <a:r>
              <a:rPr lang="hu-HU" dirty="0" err="1"/>
              <a:t>Shaders</a:t>
            </a:r>
            <a:r>
              <a:rPr lang="hu-HU" dirty="0"/>
              <a:t>/</a:t>
            </a:r>
            <a:r>
              <a:rPr lang="hu-HU" dirty="0" err="1"/>
              <a:t>NormalMapVS.cso</a:t>
            </a:r>
            <a:r>
              <a:rPr lang="hu-HU" dirty="0"/>
              <a:t>");</a:t>
            </a:r>
          </a:p>
          <a:p>
            <a:r>
              <a:rPr lang="hu-HU" dirty="0" err="1"/>
              <a:t>com_ptr</a:t>
            </a:r>
            <a:r>
              <a:rPr lang="hu-HU" dirty="0"/>
              <a:t>&lt;ID3DBlob&gt; </a:t>
            </a:r>
            <a:r>
              <a:rPr lang="hu-HU" dirty="0" err="1"/>
              <a:t>pixelShader</a:t>
            </a:r>
            <a:r>
              <a:rPr lang="hu-HU" dirty="0"/>
              <a:t> = </a:t>
            </a:r>
            <a:r>
              <a:rPr lang="hu-HU" dirty="0" err="1"/>
              <a:t>Egg</a:t>
            </a:r>
            <a:r>
              <a:rPr lang="hu-HU" dirty="0"/>
              <a:t>::</a:t>
            </a:r>
            <a:r>
              <a:rPr lang="hu-HU" dirty="0" err="1"/>
              <a:t>Shader</a:t>
            </a:r>
            <a:r>
              <a:rPr lang="hu-HU" dirty="0"/>
              <a:t>::</a:t>
            </a:r>
            <a:r>
              <a:rPr lang="hu-HU" dirty="0" err="1"/>
              <a:t>LoadCso</a:t>
            </a:r>
            <a:r>
              <a:rPr lang="hu-HU" dirty="0"/>
              <a:t>("</a:t>
            </a:r>
            <a:r>
              <a:rPr lang="hu-HU" dirty="0" err="1"/>
              <a:t>Shaders</a:t>
            </a:r>
            <a:r>
              <a:rPr lang="hu-HU" dirty="0"/>
              <a:t>/</a:t>
            </a:r>
            <a:r>
              <a:rPr lang="hu-HU" dirty="0" err="1"/>
              <a:t>NormalMapPS.cso</a:t>
            </a:r>
            <a:r>
              <a:rPr lang="hu-HU" dirty="0"/>
              <a:t>");</a:t>
            </a:r>
          </a:p>
          <a:p>
            <a:r>
              <a:rPr lang="hu-HU" dirty="0" err="1"/>
              <a:t>com_ptr</a:t>
            </a:r>
            <a:r>
              <a:rPr lang="hu-HU" dirty="0"/>
              <a:t>&lt;ID3D12RootSignature&gt; </a:t>
            </a:r>
            <a:r>
              <a:rPr lang="hu-HU" dirty="0" err="1"/>
              <a:t>rootSig</a:t>
            </a:r>
            <a:r>
              <a:rPr lang="hu-HU" dirty="0"/>
              <a:t> = </a:t>
            </a:r>
            <a:r>
              <a:rPr lang="hu-HU" dirty="0" err="1"/>
              <a:t>Egg</a:t>
            </a:r>
            <a:r>
              <a:rPr lang="hu-HU" dirty="0"/>
              <a:t>::</a:t>
            </a:r>
            <a:r>
              <a:rPr lang="hu-HU" dirty="0" err="1"/>
              <a:t>Shader</a:t>
            </a:r>
            <a:r>
              <a:rPr lang="hu-HU" dirty="0"/>
              <a:t>::</a:t>
            </a:r>
            <a:r>
              <a:rPr lang="hu-HU" dirty="0" err="1"/>
              <a:t>LoadRootSignature</a:t>
            </a:r>
            <a:r>
              <a:rPr lang="hu-HU" dirty="0"/>
              <a:t>(</a:t>
            </a:r>
            <a:r>
              <a:rPr lang="hu-HU" dirty="0" err="1"/>
              <a:t>device.Get</a:t>
            </a:r>
            <a:r>
              <a:rPr lang="hu-HU" dirty="0"/>
              <a:t>(), </a:t>
            </a:r>
            <a:r>
              <a:rPr lang="hu-HU" dirty="0" err="1"/>
              <a:t>vertexShader.Get</a:t>
            </a:r>
            <a:r>
              <a:rPr lang="hu-HU" dirty="0"/>
              <a:t>());</a:t>
            </a:r>
          </a:p>
          <a:p>
            <a:endParaRPr lang="hu-HU" dirty="0"/>
          </a:p>
          <a:p>
            <a:r>
              <a:rPr lang="hu-HU" dirty="0" err="1"/>
              <a:t>Egg</a:t>
            </a:r>
            <a:r>
              <a:rPr lang="hu-HU" dirty="0"/>
              <a:t>::</a:t>
            </a:r>
            <a:r>
              <a:rPr lang="hu-HU" dirty="0" err="1"/>
              <a:t>Mesh</a:t>
            </a:r>
            <a:r>
              <a:rPr lang="hu-HU" dirty="0"/>
              <a:t>::</a:t>
            </a:r>
            <a:r>
              <a:rPr lang="hu-HU" dirty="0" err="1"/>
              <a:t>Material</a:t>
            </a:r>
            <a:r>
              <a:rPr lang="hu-HU" dirty="0"/>
              <a:t>::P </a:t>
            </a:r>
            <a:r>
              <a:rPr lang="hu-HU" dirty="0" err="1"/>
              <a:t>material</a:t>
            </a:r>
            <a:r>
              <a:rPr lang="hu-HU" dirty="0"/>
              <a:t> = </a:t>
            </a:r>
            <a:r>
              <a:rPr lang="hu-HU" dirty="0" err="1"/>
              <a:t>Egg</a:t>
            </a:r>
            <a:r>
              <a:rPr lang="hu-HU" dirty="0"/>
              <a:t>::</a:t>
            </a:r>
            <a:r>
              <a:rPr lang="hu-HU" dirty="0" err="1"/>
              <a:t>Mesh</a:t>
            </a:r>
            <a:r>
              <a:rPr lang="hu-HU" dirty="0"/>
              <a:t>::</a:t>
            </a:r>
            <a:r>
              <a:rPr lang="hu-HU" dirty="0" err="1"/>
              <a:t>Material</a:t>
            </a:r>
            <a:r>
              <a:rPr lang="hu-HU" dirty="0"/>
              <a:t>::</a:t>
            </a:r>
            <a:r>
              <a:rPr lang="hu-HU" dirty="0" err="1"/>
              <a:t>Create</a:t>
            </a:r>
            <a:r>
              <a:rPr lang="hu-HU" dirty="0"/>
              <a:t>();</a:t>
            </a:r>
          </a:p>
          <a:p>
            <a:r>
              <a:rPr lang="hu-HU" dirty="0" err="1"/>
              <a:t>material</a:t>
            </a:r>
            <a:r>
              <a:rPr lang="hu-HU" dirty="0"/>
              <a:t>-&gt;</a:t>
            </a:r>
            <a:r>
              <a:rPr lang="hu-HU" dirty="0" err="1"/>
              <a:t>SetRootSignature</a:t>
            </a:r>
            <a:r>
              <a:rPr lang="hu-HU" dirty="0"/>
              <a:t>(</a:t>
            </a:r>
            <a:r>
              <a:rPr lang="hu-HU" dirty="0" err="1"/>
              <a:t>rootSig</a:t>
            </a:r>
            <a:r>
              <a:rPr lang="hu-HU" dirty="0"/>
              <a:t>);</a:t>
            </a:r>
          </a:p>
          <a:p>
            <a:r>
              <a:rPr lang="hu-HU" dirty="0" err="1"/>
              <a:t>material</a:t>
            </a:r>
            <a:r>
              <a:rPr lang="hu-HU" dirty="0"/>
              <a:t>-&gt;</a:t>
            </a:r>
            <a:r>
              <a:rPr lang="hu-HU" dirty="0" err="1"/>
              <a:t>SetVertexShader</a:t>
            </a:r>
            <a:r>
              <a:rPr lang="hu-HU" dirty="0"/>
              <a:t>(</a:t>
            </a:r>
            <a:r>
              <a:rPr lang="hu-HU" dirty="0" err="1"/>
              <a:t>vertexShader</a:t>
            </a:r>
            <a:r>
              <a:rPr lang="hu-HU" dirty="0"/>
              <a:t>);</a:t>
            </a:r>
          </a:p>
          <a:p>
            <a:r>
              <a:rPr lang="hu-HU" dirty="0" err="1"/>
              <a:t>material</a:t>
            </a:r>
            <a:r>
              <a:rPr lang="hu-HU" dirty="0"/>
              <a:t>-&gt;</a:t>
            </a:r>
            <a:r>
              <a:rPr lang="hu-HU" dirty="0" err="1"/>
              <a:t>SetPixelShader</a:t>
            </a:r>
            <a:r>
              <a:rPr lang="hu-HU" dirty="0"/>
              <a:t>(</a:t>
            </a:r>
            <a:r>
              <a:rPr lang="hu-HU" dirty="0" err="1"/>
              <a:t>pixelShader</a:t>
            </a:r>
            <a:r>
              <a:rPr lang="hu-HU" dirty="0"/>
              <a:t>);</a:t>
            </a:r>
          </a:p>
          <a:p>
            <a:r>
              <a:rPr lang="en-US" dirty="0"/>
              <a:t>material-&gt;</a:t>
            </a:r>
            <a:r>
              <a:rPr lang="en-US" dirty="0" err="1"/>
              <a:t>SetDepthStencilState</a:t>
            </a:r>
            <a:r>
              <a:rPr lang="en-US" dirty="0"/>
              <a:t>(CD3DX12_DEPTH_STENCIL_DESC(D3D12_DEFAULT));</a:t>
            </a:r>
          </a:p>
          <a:p>
            <a:r>
              <a:rPr lang="hu-HU" dirty="0" err="1"/>
              <a:t>material</a:t>
            </a:r>
            <a:r>
              <a:rPr lang="hu-HU" dirty="0"/>
              <a:t>-&gt;</a:t>
            </a:r>
            <a:r>
              <a:rPr lang="hu-HU" dirty="0" err="1"/>
              <a:t>SetDSVFormat</a:t>
            </a:r>
            <a:r>
              <a:rPr lang="hu-HU" dirty="0"/>
              <a:t>(DXGI_FORMAT_D32_FLOAT);</a:t>
            </a:r>
            <a:endParaRPr lang="en-US" sz="1600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xmlns="" id="{13397F04-F22D-49B7-9111-3E764FC17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76200"/>
            <a:ext cx="8839200" cy="685800"/>
          </a:xfrm>
        </p:spPr>
        <p:txBody>
          <a:bodyPr/>
          <a:lstStyle/>
          <a:p>
            <a:r>
              <a:rPr lang="hu-HU" dirty="0" err="1"/>
              <a:t>LoadAssets</a:t>
            </a:r>
            <a:r>
              <a:rPr lang="hu-HU" dirty="0"/>
              <a:t>()</a:t>
            </a:r>
            <a:endParaRPr lang="hu-HU" sz="4000" dirty="0"/>
          </a:p>
        </p:txBody>
      </p:sp>
      <p:sp>
        <p:nvSpPr>
          <p:cNvPr id="4" name="Rounded Rectangle 3"/>
          <p:cNvSpPr/>
          <p:nvPr/>
        </p:nvSpPr>
        <p:spPr>
          <a:xfrm>
            <a:off x="304800" y="385430"/>
            <a:ext cx="4114800" cy="1524000"/>
          </a:xfrm>
          <a:prstGeom prst="round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 smtClean="0">
                <a:solidFill>
                  <a:schemeClr val="tx1"/>
                </a:solidFill>
                <a:latin typeface="Bauhaus 93" panose="04030905020B02020C02" pitchFamily="82" charset="0"/>
              </a:rPr>
              <a:t>ehelyett használjuk a SceneManager anyagkezelését és a luás interfacet</a:t>
            </a:r>
            <a:endParaRPr lang="en-US" dirty="0">
              <a:solidFill>
                <a:schemeClr val="tx1"/>
              </a:solidFill>
              <a:latin typeface="Bauhaus 93" panose="04030905020B02020C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99309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zöveg helye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62500" lnSpcReduction="20000"/>
          </a:bodyPr>
          <a:lstStyle/>
          <a:p>
            <a:r>
              <a:rPr lang="hu-HU" dirty="0" err="1"/>
              <a:t>Egg</a:t>
            </a:r>
            <a:r>
              <a:rPr lang="hu-HU" dirty="0"/>
              <a:t>::</a:t>
            </a:r>
            <a:r>
              <a:rPr lang="hu-HU" dirty="0" err="1"/>
              <a:t>Mesh</a:t>
            </a:r>
            <a:r>
              <a:rPr lang="hu-HU" dirty="0"/>
              <a:t>::</a:t>
            </a:r>
            <a:r>
              <a:rPr lang="hu-HU" dirty="0" err="1"/>
              <a:t>Geometry</a:t>
            </a:r>
            <a:r>
              <a:rPr lang="hu-HU" dirty="0"/>
              <a:t>::P </a:t>
            </a:r>
            <a:r>
              <a:rPr lang="hu-HU" dirty="0" err="1"/>
              <a:t>bumpGeom</a:t>
            </a:r>
            <a:r>
              <a:rPr lang="hu-HU" dirty="0"/>
              <a:t> = </a:t>
            </a:r>
            <a:r>
              <a:rPr lang="hu-HU" dirty="0" err="1"/>
              <a:t>Egg</a:t>
            </a:r>
            <a:r>
              <a:rPr lang="hu-HU" dirty="0"/>
              <a:t>::</a:t>
            </a:r>
            <a:r>
              <a:rPr lang="hu-HU" dirty="0" err="1"/>
              <a:t>Importer</a:t>
            </a:r>
            <a:r>
              <a:rPr lang="hu-HU" dirty="0"/>
              <a:t>::</a:t>
            </a:r>
            <a:r>
              <a:rPr lang="hu-HU" dirty="0" err="1"/>
              <a:t>ImportWithTangentSpace</a:t>
            </a:r>
            <a:r>
              <a:rPr lang="hu-HU" dirty="0"/>
              <a:t>(</a:t>
            </a:r>
            <a:r>
              <a:rPr lang="hu-HU" dirty="0" err="1"/>
              <a:t>device.Get</a:t>
            </a:r>
            <a:r>
              <a:rPr lang="hu-HU" dirty="0"/>
              <a:t>(), “</a:t>
            </a:r>
            <a:r>
              <a:rPr lang="en-US" dirty="0" err="1"/>
              <a:t>sphere.fbx</a:t>
            </a:r>
            <a:r>
              <a:rPr lang="hu-HU" dirty="0"/>
              <a:t>");</a:t>
            </a:r>
          </a:p>
          <a:p>
            <a:endParaRPr lang="hu-HU" dirty="0"/>
          </a:p>
          <a:p>
            <a:r>
              <a:rPr lang="en-US" dirty="0" err="1"/>
              <a:t>shadedMesh</a:t>
            </a:r>
            <a:r>
              <a:rPr lang="en-US" dirty="0"/>
              <a:t> = Egg::Mesh::Shaded::Create(</a:t>
            </a:r>
            <a:r>
              <a:rPr lang="en-US" dirty="0" err="1"/>
              <a:t>psoManager.get</a:t>
            </a:r>
            <a:r>
              <a:rPr lang="en-US" dirty="0"/>
              <a:t>(), material, </a:t>
            </a:r>
            <a:r>
              <a:rPr lang="en-US" dirty="0" err="1"/>
              <a:t>bumpGeom</a:t>
            </a:r>
            <a:r>
              <a:rPr lang="en-US" dirty="0"/>
              <a:t>);</a:t>
            </a:r>
          </a:p>
          <a:p>
            <a:endParaRPr lang="hu-HU" dirty="0"/>
          </a:p>
          <a:p>
            <a:r>
              <a:rPr lang="hu-HU" dirty="0" err="1"/>
              <a:t>diffuseTex</a:t>
            </a:r>
            <a:r>
              <a:rPr lang="hu-HU" dirty="0"/>
              <a:t> = </a:t>
            </a:r>
            <a:r>
              <a:rPr lang="hu-HU" dirty="0" err="1"/>
              <a:t>Egg</a:t>
            </a:r>
            <a:r>
              <a:rPr lang="hu-HU" dirty="0"/>
              <a:t>::</a:t>
            </a:r>
            <a:r>
              <a:rPr lang="hu-HU" dirty="0" err="1"/>
              <a:t>Importer</a:t>
            </a:r>
            <a:r>
              <a:rPr lang="hu-HU" dirty="0"/>
              <a:t>::ImportTexture2D(</a:t>
            </a:r>
            <a:r>
              <a:rPr lang="hu-HU" dirty="0" err="1"/>
              <a:t>device.Get</a:t>
            </a:r>
            <a:r>
              <a:rPr lang="hu-HU" dirty="0"/>
              <a:t>(), "rkd.jpg");</a:t>
            </a:r>
          </a:p>
          <a:p>
            <a:r>
              <a:rPr lang="hu-HU" dirty="0" err="1"/>
              <a:t>diffuseTex.CreateSRV</a:t>
            </a:r>
            <a:r>
              <a:rPr lang="hu-HU" dirty="0"/>
              <a:t>(</a:t>
            </a:r>
            <a:r>
              <a:rPr lang="hu-HU" dirty="0" err="1"/>
              <a:t>device.Get</a:t>
            </a:r>
            <a:r>
              <a:rPr lang="hu-HU" dirty="0"/>
              <a:t>(), </a:t>
            </a:r>
            <a:r>
              <a:rPr lang="en-US" dirty="0" err="1"/>
              <a:t>texHeap</a:t>
            </a:r>
            <a:r>
              <a:rPr lang="hu-HU" dirty="0"/>
              <a:t>.</a:t>
            </a:r>
            <a:r>
              <a:rPr lang="hu-HU" dirty="0" err="1"/>
              <a:t>Get</a:t>
            </a:r>
            <a:r>
              <a:rPr lang="hu-HU" dirty="0"/>
              <a:t>(), 0);</a:t>
            </a:r>
          </a:p>
          <a:p>
            <a:endParaRPr lang="hu-HU" dirty="0"/>
          </a:p>
          <a:p>
            <a:r>
              <a:rPr lang="hu-HU" dirty="0" err="1"/>
              <a:t>normalTex</a:t>
            </a:r>
            <a:r>
              <a:rPr lang="hu-HU" dirty="0"/>
              <a:t> = </a:t>
            </a:r>
            <a:r>
              <a:rPr lang="hu-HU" dirty="0" err="1"/>
              <a:t>Egg</a:t>
            </a:r>
            <a:r>
              <a:rPr lang="hu-HU" dirty="0"/>
              <a:t>::</a:t>
            </a:r>
            <a:r>
              <a:rPr lang="hu-HU" dirty="0" err="1"/>
              <a:t>Importer</a:t>
            </a:r>
            <a:r>
              <a:rPr lang="hu-HU" dirty="0"/>
              <a:t>::ImportTexture2D(</a:t>
            </a:r>
            <a:r>
              <a:rPr lang="hu-HU" dirty="0" err="1"/>
              <a:t>device.Get</a:t>
            </a:r>
            <a:r>
              <a:rPr lang="hu-HU" dirty="0"/>
              <a:t>(), "rnormal.jpg");</a:t>
            </a:r>
          </a:p>
          <a:p>
            <a:r>
              <a:rPr lang="hu-HU" dirty="0" err="1"/>
              <a:t>normalTex.CreateSRV</a:t>
            </a:r>
            <a:r>
              <a:rPr lang="hu-HU" dirty="0"/>
              <a:t>(</a:t>
            </a:r>
            <a:r>
              <a:rPr lang="hu-HU" dirty="0" err="1"/>
              <a:t>device.Get</a:t>
            </a:r>
            <a:r>
              <a:rPr lang="hu-HU" dirty="0"/>
              <a:t>(), </a:t>
            </a:r>
            <a:r>
              <a:rPr lang="en-US" dirty="0" err="1"/>
              <a:t>texHeap</a:t>
            </a:r>
            <a:r>
              <a:rPr lang="hu-HU" dirty="0"/>
              <a:t>.</a:t>
            </a:r>
            <a:r>
              <a:rPr lang="hu-HU" dirty="0" err="1"/>
              <a:t>Get</a:t>
            </a:r>
            <a:r>
              <a:rPr lang="hu-HU" dirty="0"/>
              <a:t>(), 1);</a:t>
            </a:r>
          </a:p>
          <a:p>
            <a:endParaRPr lang="hu-HU" dirty="0"/>
          </a:p>
          <a:p>
            <a:r>
              <a:rPr lang="hu-HU" dirty="0" err="1"/>
              <a:t>bumpTex</a:t>
            </a:r>
            <a:r>
              <a:rPr lang="hu-HU" dirty="0"/>
              <a:t> = </a:t>
            </a:r>
            <a:r>
              <a:rPr lang="hu-HU" dirty="0" err="1"/>
              <a:t>Egg</a:t>
            </a:r>
            <a:r>
              <a:rPr lang="hu-HU" dirty="0"/>
              <a:t>::</a:t>
            </a:r>
            <a:r>
              <a:rPr lang="hu-HU" dirty="0" err="1"/>
              <a:t>Importer</a:t>
            </a:r>
            <a:r>
              <a:rPr lang="hu-HU" dirty="0"/>
              <a:t>::ImportTexture2D(</a:t>
            </a:r>
            <a:r>
              <a:rPr lang="hu-HU" dirty="0" err="1"/>
              <a:t>device.Get</a:t>
            </a:r>
            <a:r>
              <a:rPr lang="hu-HU" dirty="0"/>
              <a:t>(), "rbump.jpg");</a:t>
            </a:r>
          </a:p>
          <a:p>
            <a:r>
              <a:rPr lang="hu-HU" dirty="0" err="1"/>
              <a:t>bumpTex.CreateSRV</a:t>
            </a:r>
            <a:r>
              <a:rPr lang="hu-HU" dirty="0"/>
              <a:t>(</a:t>
            </a:r>
            <a:r>
              <a:rPr lang="hu-HU" dirty="0" err="1"/>
              <a:t>device.Get</a:t>
            </a:r>
            <a:r>
              <a:rPr lang="hu-HU" dirty="0"/>
              <a:t>(), </a:t>
            </a:r>
            <a:r>
              <a:rPr lang="en-US" dirty="0" err="1"/>
              <a:t>texHeap</a:t>
            </a:r>
            <a:r>
              <a:rPr lang="hu-HU" dirty="0"/>
              <a:t>.</a:t>
            </a:r>
            <a:r>
              <a:rPr lang="hu-HU" dirty="0" err="1"/>
              <a:t>Get</a:t>
            </a:r>
            <a:r>
              <a:rPr lang="hu-HU" dirty="0"/>
              <a:t>(), 2);</a:t>
            </a:r>
            <a:endParaRPr lang="en-US" sz="1600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xmlns="" id="{13397F04-F22D-49B7-9111-3E764FC17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76200"/>
            <a:ext cx="8839200" cy="685800"/>
          </a:xfrm>
        </p:spPr>
        <p:txBody>
          <a:bodyPr/>
          <a:lstStyle/>
          <a:p>
            <a:r>
              <a:rPr lang="hu-HU" dirty="0" err="1"/>
              <a:t>LoadAssets</a:t>
            </a:r>
            <a:r>
              <a:rPr lang="hu-HU" dirty="0"/>
              <a:t>()</a:t>
            </a:r>
            <a:endParaRPr lang="hu-HU" sz="4000" dirty="0"/>
          </a:p>
        </p:txBody>
      </p:sp>
      <p:sp>
        <p:nvSpPr>
          <p:cNvPr id="4" name="Rounded Rectangle 3"/>
          <p:cNvSpPr/>
          <p:nvPr/>
        </p:nvSpPr>
        <p:spPr>
          <a:xfrm>
            <a:off x="4038600" y="2057400"/>
            <a:ext cx="4114800" cy="1524000"/>
          </a:xfrm>
          <a:prstGeom prst="round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 smtClean="0">
                <a:solidFill>
                  <a:schemeClr val="tx1"/>
                </a:solidFill>
                <a:latin typeface="Bauhaus 93" panose="04030905020B02020C02" pitchFamily="82" charset="0"/>
              </a:rPr>
              <a:t>ezeket luából töltjük be</a:t>
            </a:r>
            <a:endParaRPr lang="en-US" dirty="0">
              <a:solidFill>
                <a:schemeClr val="tx1"/>
              </a:solidFill>
              <a:latin typeface="Bauhaus 93" panose="04030905020B02020C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59893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zöveg helye 2"/>
          <p:cNvSpPr>
            <a:spLocks noGrp="1"/>
          </p:cNvSpPr>
          <p:nvPr>
            <p:ph type="body" sz="quarter" idx="13"/>
          </p:nvPr>
        </p:nvSpPr>
        <p:spPr>
          <a:xfrm>
            <a:off x="152400" y="914400"/>
            <a:ext cx="8839200" cy="5791200"/>
          </a:xfrm>
        </p:spPr>
        <p:txBody>
          <a:bodyPr>
            <a:normAutofit fontScale="47500" lnSpcReduction="20000"/>
          </a:bodyPr>
          <a:lstStyle/>
          <a:p>
            <a:r>
              <a:rPr lang="hu-HU" dirty="0"/>
              <a:t>	</a:t>
            </a:r>
            <a:r>
              <a:rPr lang="hu-HU" dirty="0" err="1"/>
              <a:t>void</a:t>
            </a:r>
            <a:r>
              <a:rPr lang="hu-HU" dirty="0"/>
              <a:t> </a:t>
            </a:r>
            <a:r>
              <a:rPr lang="hu-HU" dirty="0" err="1"/>
              <a:t>UploadResources</a:t>
            </a:r>
            <a:r>
              <a:rPr lang="hu-HU" dirty="0"/>
              <a:t>() {</a:t>
            </a:r>
          </a:p>
          <a:p>
            <a:r>
              <a:rPr lang="hu-HU" dirty="0"/>
              <a:t>		DX_API("</a:t>
            </a:r>
            <a:r>
              <a:rPr lang="hu-HU" dirty="0" err="1"/>
              <a:t>Failed</a:t>
            </a:r>
            <a:r>
              <a:rPr lang="hu-HU" dirty="0"/>
              <a:t> </a:t>
            </a:r>
            <a:r>
              <a:rPr lang="hu-HU" dirty="0" err="1"/>
              <a:t>to</a:t>
            </a:r>
            <a:r>
              <a:rPr lang="hu-HU" dirty="0"/>
              <a:t> </a:t>
            </a:r>
            <a:r>
              <a:rPr lang="hu-HU" dirty="0" err="1"/>
              <a:t>reset</a:t>
            </a:r>
            <a:r>
              <a:rPr lang="hu-HU" dirty="0"/>
              <a:t> </a:t>
            </a:r>
            <a:r>
              <a:rPr lang="hu-HU" dirty="0" err="1"/>
              <a:t>command</a:t>
            </a:r>
            <a:r>
              <a:rPr lang="hu-HU" dirty="0"/>
              <a:t> </a:t>
            </a:r>
            <a:r>
              <a:rPr lang="hu-HU" dirty="0" err="1"/>
              <a:t>allocator</a:t>
            </a:r>
            <a:r>
              <a:rPr lang="hu-HU" dirty="0"/>
              <a:t> (</a:t>
            </a:r>
            <a:r>
              <a:rPr lang="hu-HU" dirty="0" err="1"/>
              <a:t>UploadResources</a:t>
            </a:r>
            <a:r>
              <a:rPr lang="hu-HU" dirty="0"/>
              <a:t>)")</a:t>
            </a:r>
          </a:p>
          <a:p>
            <a:r>
              <a:rPr lang="hu-HU" dirty="0"/>
              <a:t>			</a:t>
            </a:r>
            <a:r>
              <a:rPr lang="hu-HU" dirty="0" err="1"/>
              <a:t>commandAllocator</a:t>
            </a:r>
            <a:r>
              <a:rPr lang="hu-HU" dirty="0"/>
              <a:t>-&gt;</a:t>
            </a:r>
            <a:r>
              <a:rPr lang="hu-HU" dirty="0" err="1"/>
              <a:t>Reset</a:t>
            </a:r>
            <a:r>
              <a:rPr lang="hu-HU" dirty="0"/>
              <a:t>();</a:t>
            </a:r>
          </a:p>
          <a:p>
            <a:r>
              <a:rPr lang="hu-HU" dirty="0"/>
              <a:t>		DX_API("</a:t>
            </a:r>
            <a:r>
              <a:rPr lang="hu-HU" dirty="0" err="1"/>
              <a:t>Failed</a:t>
            </a:r>
            <a:r>
              <a:rPr lang="hu-HU" dirty="0"/>
              <a:t> </a:t>
            </a:r>
            <a:r>
              <a:rPr lang="hu-HU" dirty="0" err="1"/>
              <a:t>to</a:t>
            </a:r>
            <a:r>
              <a:rPr lang="hu-HU" dirty="0"/>
              <a:t> </a:t>
            </a:r>
            <a:r>
              <a:rPr lang="hu-HU" dirty="0" err="1"/>
              <a:t>reset</a:t>
            </a:r>
            <a:r>
              <a:rPr lang="hu-HU" dirty="0"/>
              <a:t> </a:t>
            </a:r>
            <a:r>
              <a:rPr lang="hu-HU" dirty="0" err="1"/>
              <a:t>command</a:t>
            </a:r>
            <a:r>
              <a:rPr lang="hu-HU" dirty="0"/>
              <a:t> </a:t>
            </a:r>
            <a:r>
              <a:rPr lang="hu-HU" dirty="0" err="1"/>
              <a:t>list</a:t>
            </a:r>
            <a:r>
              <a:rPr lang="hu-HU" dirty="0"/>
              <a:t> (</a:t>
            </a:r>
            <a:r>
              <a:rPr lang="hu-HU" dirty="0" err="1"/>
              <a:t>UploadResources</a:t>
            </a:r>
            <a:r>
              <a:rPr lang="hu-HU" dirty="0"/>
              <a:t>)")</a:t>
            </a:r>
          </a:p>
          <a:p>
            <a:r>
              <a:rPr lang="hu-HU" dirty="0"/>
              <a:t>			</a:t>
            </a:r>
            <a:r>
              <a:rPr lang="hu-HU" dirty="0" err="1"/>
              <a:t>commandList</a:t>
            </a:r>
            <a:r>
              <a:rPr lang="hu-HU" dirty="0"/>
              <a:t>-&gt;</a:t>
            </a:r>
            <a:r>
              <a:rPr lang="hu-HU" dirty="0" err="1"/>
              <a:t>Reset</a:t>
            </a:r>
            <a:r>
              <a:rPr lang="hu-HU" dirty="0"/>
              <a:t>(</a:t>
            </a:r>
            <a:r>
              <a:rPr lang="hu-HU" dirty="0" err="1"/>
              <a:t>commandAllocator.Get</a:t>
            </a:r>
            <a:r>
              <a:rPr lang="hu-HU" dirty="0"/>
              <a:t>(), </a:t>
            </a:r>
            <a:r>
              <a:rPr lang="hu-HU" dirty="0" err="1"/>
              <a:t>nullptr</a:t>
            </a:r>
            <a:r>
              <a:rPr lang="hu-HU" dirty="0"/>
              <a:t>);</a:t>
            </a:r>
          </a:p>
          <a:p>
            <a:endParaRPr lang="hu-HU" dirty="0">
              <a:solidFill>
                <a:srgbClr val="FF0000"/>
              </a:solidFill>
            </a:endParaRPr>
          </a:p>
          <a:p>
            <a:r>
              <a:rPr lang="hu-HU" dirty="0">
                <a:solidFill>
                  <a:srgbClr val="FF0000"/>
                </a:solidFill>
              </a:rPr>
              <a:t>		</a:t>
            </a:r>
            <a:r>
              <a:rPr lang="hu-HU" dirty="0" err="1">
                <a:solidFill>
                  <a:srgbClr val="FF0000"/>
                </a:solidFill>
              </a:rPr>
              <a:t>diffuseTex.UploadResource</a:t>
            </a:r>
            <a:r>
              <a:rPr lang="hu-HU" dirty="0">
                <a:solidFill>
                  <a:srgbClr val="FF0000"/>
                </a:solidFill>
              </a:rPr>
              <a:t>(</a:t>
            </a:r>
            <a:r>
              <a:rPr lang="hu-HU" dirty="0" err="1">
                <a:solidFill>
                  <a:srgbClr val="FF0000"/>
                </a:solidFill>
              </a:rPr>
              <a:t>commandList.Get</a:t>
            </a:r>
            <a:r>
              <a:rPr lang="hu-HU" dirty="0">
                <a:solidFill>
                  <a:srgbClr val="FF0000"/>
                </a:solidFill>
              </a:rPr>
              <a:t>());</a:t>
            </a:r>
          </a:p>
          <a:p>
            <a:r>
              <a:rPr lang="hu-HU" dirty="0">
                <a:solidFill>
                  <a:srgbClr val="FF0000"/>
                </a:solidFill>
              </a:rPr>
              <a:t>		</a:t>
            </a:r>
            <a:r>
              <a:rPr lang="hu-HU" dirty="0" err="1">
                <a:solidFill>
                  <a:srgbClr val="FF0000"/>
                </a:solidFill>
              </a:rPr>
              <a:t>normalTex.UploadResource</a:t>
            </a:r>
            <a:r>
              <a:rPr lang="hu-HU" dirty="0">
                <a:solidFill>
                  <a:srgbClr val="FF0000"/>
                </a:solidFill>
              </a:rPr>
              <a:t>(</a:t>
            </a:r>
            <a:r>
              <a:rPr lang="hu-HU" dirty="0" err="1">
                <a:solidFill>
                  <a:srgbClr val="FF0000"/>
                </a:solidFill>
              </a:rPr>
              <a:t>commandList.Get</a:t>
            </a:r>
            <a:r>
              <a:rPr lang="hu-HU" dirty="0">
                <a:solidFill>
                  <a:srgbClr val="FF0000"/>
                </a:solidFill>
              </a:rPr>
              <a:t>());</a:t>
            </a:r>
          </a:p>
          <a:p>
            <a:r>
              <a:rPr lang="hu-HU" dirty="0">
                <a:solidFill>
                  <a:srgbClr val="FF0000"/>
                </a:solidFill>
              </a:rPr>
              <a:t>		</a:t>
            </a:r>
            <a:r>
              <a:rPr lang="hu-HU" dirty="0" err="1">
                <a:solidFill>
                  <a:srgbClr val="FF0000"/>
                </a:solidFill>
              </a:rPr>
              <a:t>bumpTex.UploadResource</a:t>
            </a:r>
            <a:r>
              <a:rPr lang="hu-HU" dirty="0">
                <a:solidFill>
                  <a:srgbClr val="FF0000"/>
                </a:solidFill>
              </a:rPr>
              <a:t>(</a:t>
            </a:r>
            <a:r>
              <a:rPr lang="hu-HU" dirty="0" err="1">
                <a:solidFill>
                  <a:srgbClr val="FF0000"/>
                </a:solidFill>
              </a:rPr>
              <a:t>commandList.Get</a:t>
            </a:r>
            <a:r>
              <a:rPr lang="hu-HU" dirty="0">
                <a:solidFill>
                  <a:srgbClr val="FF0000"/>
                </a:solidFill>
              </a:rPr>
              <a:t>());</a:t>
            </a:r>
          </a:p>
          <a:p>
            <a:endParaRPr lang="hu-HU" dirty="0"/>
          </a:p>
          <a:p>
            <a:r>
              <a:rPr lang="hu-HU" dirty="0"/>
              <a:t>		DX_API("</a:t>
            </a:r>
            <a:r>
              <a:rPr lang="hu-HU" dirty="0" err="1"/>
              <a:t>Failed</a:t>
            </a:r>
            <a:r>
              <a:rPr lang="hu-HU" dirty="0"/>
              <a:t> </a:t>
            </a:r>
            <a:r>
              <a:rPr lang="hu-HU" dirty="0" err="1"/>
              <a:t>to</a:t>
            </a:r>
            <a:r>
              <a:rPr lang="hu-HU" dirty="0"/>
              <a:t> </a:t>
            </a:r>
            <a:r>
              <a:rPr lang="hu-HU" dirty="0" err="1"/>
              <a:t>close</a:t>
            </a:r>
            <a:r>
              <a:rPr lang="hu-HU" dirty="0"/>
              <a:t> </a:t>
            </a:r>
            <a:r>
              <a:rPr lang="hu-HU" dirty="0" err="1"/>
              <a:t>command</a:t>
            </a:r>
            <a:r>
              <a:rPr lang="hu-HU" dirty="0"/>
              <a:t> </a:t>
            </a:r>
            <a:r>
              <a:rPr lang="hu-HU" dirty="0" err="1"/>
              <a:t>list</a:t>
            </a:r>
            <a:r>
              <a:rPr lang="hu-HU" dirty="0"/>
              <a:t> (</a:t>
            </a:r>
            <a:r>
              <a:rPr lang="hu-HU" dirty="0" err="1"/>
              <a:t>UploadResources</a:t>
            </a:r>
            <a:r>
              <a:rPr lang="hu-HU" dirty="0"/>
              <a:t>)")</a:t>
            </a:r>
          </a:p>
          <a:p>
            <a:r>
              <a:rPr lang="hu-HU" dirty="0"/>
              <a:t>			</a:t>
            </a:r>
            <a:r>
              <a:rPr lang="hu-HU" dirty="0" err="1"/>
              <a:t>commandList</a:t>
            </a:r>
            <a:r>
              <a:rPr lang="hu-HU" dirty="0"/>
              <a:t>-&gt;</a:t>
            </a:r>
            <a:r>
              <a:rPr lang="hu-HU" dirty="0" err="1"/>
              <a:t>Close</a:t>
            </a:r>
            <a:r>
              <a:rPr lang="hu-HU" dirty="0"/>
              <a:t>();</a:t>
            </a:r>
          </a:p>
          <a:p>
            <a:endParaRPr lang="hu-HU" dirty="0"/>
          </a:p>
          <a:p>
            <a:r>
              <a:rPr lang="hu-HU" dirty="0"/>
              <a:t>		ID3D12CommandList * </a:t>
            </a:r>
            <a:r>
              <a:rPr lang="hu-HU" dirty="0" err="1"/>
              <a:t>commandLists</a:t>
            </a:r>
            <a:r>
              <a:rPr lang="hu-HU" dirty="0"/>
              <a:t>[] = { </a:t>
            </a:r>
            <a:r>
              <a:rPr lang="hu-HU" dirty="0" err="1"/>
              <a:t>commandList.Get</a:t>
            </a:r>
            <a:r>
              <a:rPr lang="hu-HU" dirty="0"/>
              <a:t>() };</a:t>
            </a:r>
          </a:p>
          <a:p>
            <a:r>
              <a:rPr lang="hu-HU" dirty="0"/>
              <a:t>		</a:t>
            </a:r>
            <a:r>
              <a:rPr lang="hu-HU" dirty="0" err="1"/>
              <a:t>commandQueue</a:t>
            </a:r>
            <a:r>
              <a:rPr lang="hu-HU" dirty="0"/>
              <a:t>-&gt;</a:t>
            </a:r>
            <a:r>
              <a:rPr lang="hu-HU" dirty="0" err="1"/>
              <a:t>ExecuteCommandLists</a:t>
            </a:r>
            <a:r>
              <a:rPr lang="hu-HU" dirty="0"/>
              <a:t>(_</a:t>
            </a:r>
            <a:r>
              <a:rPr lang="hu-HU" dirty="0" err="1"/>
              <a:t>countof</a:t>
            </a:r>
            <a:r>
              <a:rPr lang="hu-HU" dirty="0"/>
              <a:t>(</a:t>
            </a:r>
            <a:r>
              <a:rPr lang="hu-HU" dirty="0" err="1"/>
              <a:t>commandLists</a:t>
            </a:r>
            <a:r>
              <a:rPr lang="hu-HU" dirty="0"/>
              <a:t>), </a:t>
            </a:r>
            <a:r>
              <a:rPr lang="hu-HU" dirty="0" err="1"/>
              <a:t>commandLists</a:t>
            </a:r>
            <a:r>
              <a:rPr lang="hu-HU" dirty="0"/>
              <a:t>);</a:t>
            </a:r>
          </a:p>
          <a:p>
            <a:endParaRPr lang="hu-HU" dirty="0"/>
          </a:p>
          <a:p>
            <a:r>
              <a:rPr lang="hu-HU" dirty="0"/>
              <a:t>		</a:t>
            </a:r>
            <a:r>
              <a:rPr lang="hu-HU" dirty="0" err="1"/>
              <a:t>WaitForPreviousFrame</a:t>
            </a:r>
            <a:r>
              <a:rPr lang="hu-HU" dirty="0"/>
              <a:t>();</a:t>
            </a:r>
          </a:p>
          <a:p>
            <a:endParaRPr lang="hu-HU" dirty="0"/>
          </a:p>
          <a:p>
            <a:r>
              <a:rPr lang="hu-HU" dirty="0"/>
              <a:t>		</a:t>
            </a:r>
            <a:r>
              <a:rPr lang="hu-HU" dirty="0" err="1">
                <a:solidFill>
                  <a:srgbClr val="FF0000"/>
                </a:solidFill>
              </a:rPr>
              <a:t>diffuseTex.ReleaseUploadResources</a:t>
            </a:r>
            <a:r>
              <a:rPr lang="hu-HU" dirty="0">
                <a:solidFill>
                  <a:srgbClr val="FF0000"/>
                </a:solidFill>
              </a:rPr>
              <a:t>();</a:t>
            </a:r>
          </a:p>
          <a:p>
            <a:r>
              <a:rPr lang="hu-HU" dirty="0">
                <a:solidFill>
                  <a:srgbClr val="FF0000"/>
                </a:solidFill>
              </a:rPr>
              <a:t>		</a:t>
            </a:r>
            <a:r>
              <a:rPr lang="hu-HU" dirty="0" err="1">
                <a:solidFill>
                  <a:srgbClr val="FF0000"/>
                </a:solidFill>
              </a:rPr>
              <a:t>normalTex.ReleaseUploadResources</a:t>
            </a:r>
            <a:r>
              <a:rPr lang="hu-HU" dirty="0">
                <a:solidFill>
                  <a:srgbClr val="FF0000"/>
                </a:solidFill>
              </a:rPr>
              <a:t>();</a:t>
            </a:r>
          </a:p>
          <a:p>
            <a:r>
              <a:rPr lang="hu-HU" dirty="0">
                <a:solidFill>
                  <a:srgbClr val="FF0000"/>
                </a:solidFill>
              </a:rPr>
              <a:t>		</a:t>
            </a:r>
            <a:r>
              <a:rPr lang="hu-HU" dirty="0" err="1">
                <a:solidFill>
                  <a:srgbClr val="FF0000"/>
                </a:solidFill>
              </a:rPr>
              <a:t>bumpTex.ReleaseUploadResources</a:t>
            </a:r>
            <a:r>
              <a:rPr lang="hu-HU" dirty="0">
                <a:solidFill>
                  <a:srgbClr val="FF0000"/>
                </a:solidFill>
              </a:rPr>
              <a:t>();</a:t>
            </a:r>
          </a:p>
          <a:p>
            <a:r>
              <a:rPr lang="hu-HU" dirty="0"/>
              <a:t>	}</a:t>
            </a:r>
            <a:endParaRPr lang="en-US" sz="1600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xmlns="" id="{13397F04-F22D-49B7-9111-3E764FC17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76200"/>
            <a:ext cx="8839200" cy="685800"/>
          </a:xfrm>
        </p:spPr>
        <p:txBody>
          <a:bodyPr/>
          <a:lstStyle/>
          <a:p>
            <a:r>
              <a:rPr lang="en-US" dirty="0" err="1"/>
              <a:t>UploadResources</a:t>
            </a:r>
            <a:r>
              <a:rPr lang="hu-HU" dirty="0"/>
              <a:t>()</a:t>
            </a:r>
            <a:endParaRPr lang="hu-HU" sz="4000" dirty="0"/>
          </a:p>
        </p:txBody>
      </p:sp>
      <p:sp>
        <p:nvSpPr>
          <p:cNvPr id="4" name="Rounded Rectangle 3"/>
          <p:cNvSpPr/>
          <p:nvPr/>
        </p:nvSpPr>
        <p:spPr>
          <a:xfrm>
            <a:off x="4038600" y="2057400"/>
            <a:ext cx="4114800" cy="1524000"/>
          </a:xfrm>
          <a:prstGeom prst="round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 smtClean="0">
                <a:solidFill>
                  <a:schemeClr val="tx1"/>
                </a:solidFill>
                <a:latin typeface="Bauhaus 93" panose="04030905020B02020C02" pitchFamily="82" charset="0"/>
              </a:rPr>
              <a:t>ezeket a SceneManagerre bízzuk</a:t>
            </a:r>
            <a:endParaRPr lang="en-US" dirty="0">
              <a:solidFill>
                <a:schemeClr val="tx1"/>
              </a:solidFill>
              <a:latin typeface="Bauhaus 93" panose="04030905020B02020C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96735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Roadmap</a:t>
            </a:r>
          </a:p>
        </p:txBody>
      </p:sp>
      <p:sp>
        <p:nvSpPr>
          <p:cNvPr id="4" name="Tartalom helye 2">
            <a:extLst>
              <a:ext uri="{FF2B5EF4-FFF2-40B4-BE49-F238E27FC236}">
                <a16:creationId xmlns:a16="http://schemas.microsoft.com/office/drawing/2014/main" xmlns="" id="{6656AE22-C593-43CD-BEF3-6FFD0E284A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0540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Modell/</a:t>
            </a:r>
            <a:r>
              <a:rPr lang="en-US" dirty="0" err="1"/>
              <a:t>Textúra</a:t>
            </a:r>
            <a:r>
              <a:rPr lang="en-US" dirty="0"/>
              <a:t> </a:t>
            </a:r>
            <a:r>
              <a:rPr lang="en-US" dirty="0" err="1"/>
              <a:t>Importálás</a:t>
            </a:r>
            <a:r>
              <a:rPr lang="en-US" dirty="0"/>
              <a:t>, </a:t>
            </a:r>
            <a:r>
              <a:rPr lang="en-US" dirty="0" err="1"/>
              <a:t>feltöltés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Normal map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Normal + Env map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Parallax</a:t>
            </a:r>
          </a:p>
        </p:txBody>
      </p:sp>
    </p:spTree>
    <p:extLst>
      <p:ext uri="{BB962C8B-B14F-4D97-AF65-F5344CB8AC3E}">
        <p14:creationId xmlns:p14="http://schemas.microsoft.com/office/powerpoint/2010/main" val="17692944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zöveg helye 2"/>
          <p:cNvSpPr>
            <a:spLocks noGrp="1"/>
          </p:cNvSpPr>
          <p:nvPr>
            <p:ph type="body" sz="quarter" idx="13"/>
          </p:nvPr>
        </p:nvSpPr>
        <p:spPr>
          <a:solidFill>
            <a:schemeClr val="accent5">
              <a:lumMod val="40000"/>
              <a:lumOff val="60000"/>
            </a:schemeClr>
          </a:solidFill>
        </p:spPr>
        <p:txBody>
          <a:bodyPr>
            <a:normAutofit/>
          </a:bodyPr>
          <a:lstStyle/>
          <a:p>
            <a:r>
              <a:rPr lang="en-US" sz="2400" dirty="0"/>
              <a:t>#define </a:t>
            </a:r>
            <a:r>
              <a:rPr lang="en-US" sz="2400" dirty="0" err="1"/>
              <a:t>NormalMapRS</a:t>
            </a:r>
            <a:r>
              <a:rPr lang="en-US" sz="2400" dirty="0"/>
              <a:t> "</a:t>
            </a:r>
            <a:r>
              <a:rPr lang="en-US" sz="2400" dirty="0" err="1"/>
              <a:t>RootFlags</a:t>
            </a:r>
            <a:r>
              <a:rPr lang="en-US" sz="2400" dirty="0"/>
              <a:t>( ALLOW_INPUT_ASSEMBLER_INPUT_LAYOUT ), CBV(b0),</a:t>
            </a:r>
          </a:p>
          <a:p>
            <a:r>
              <a:rPr lang="en-US" sz="2400" dirty="0"/>
              <a:t>  CBV(b1),</a:t>
            </a:r>
          </a:p>
          <a:p>
            <a:r>
              <a:rPr lang="en-US" sz="2400" dirty="0"/>
              <a:t>	</a:t>
            </a:r>
            <a:r>
              <a:rPr lang="en-US" sz="2400" dirty="0" err="1"/>
              <a:t>DescriptorTable</a:t>
            </a:r>
            <a:r>
              <a:rPr lang="en-US" sz="2400" dirty="0"/>
              <a:t>(SRV(t0, </a:t>
            </a:r>
            <a:r>
              <a:rPr lang="en-US" sz="2400" dirty="0" err="1" smtClean="0"/>
              <a:t>numDescriptors</a:t>
            </a:r>
            <a:r>
              <a:rPr lang="en-US" sz="2400" dirty="0" smtClean="0"/>
              <a:t>=</a:t>
            </a:r>
            <a:r>
              <a:rPr lang="hu-HU" sz="2400" dirty="0" smtClean="0"/>
              <a:t>4</a:t>
            </a:r>
            <a:r>
              <a:rPr lang="en-US" sz="2400" dirty="0" smtClean="0"/>
              <a:t>)), </a:t>
            </a:r>
            <a:endParaRPr lang="en-US" sz="2400" dirty="0"/>
          </a:p>
          <a:p>
            <a:r>
              <a:rPr lang="en-US" sz="2400" dirty="0"/>
              <a:t>	</a:t>
            </a:r>
            <a:r>
              <a:rPr lang="en-US" sz="2400" dirty="0" err="1"/>
              <a:t>StaticSampler</a:t>
            </a:r>
            <a:r>
              <a:rPr lang="en-US" sz="2400" dirty="0"/>
              <a:t>(s0)"</a:t>
            </a:r>
            <a:endParaRPr lang="en-US" sz="1200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xmlns="" id="{13397F04-F22D-49B7-9111-3E764FC17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76200"/>
            <a:ext cx="8839200" cy="685800"/>
          </a:xfrm>
        </p:spPr>
        <p:txBody>
          <a:bodyPr/>
          <a:lstStyle/>
          <a:p>
            <a:r>
              <a:rPr lang="en-US" sz="4000" dirty="0" err="1"/>
              <a:t>RootSignatures.hlsli</a:t>
            </a:r>
            <a:endParaRPr lang="hu-HU" sz="4000" dirty="0"/>
          </a:p>
        </p:txBody>
      </p:sp>
    </p:spTree>
    <p:extLst>
      <p:ext uri="{BB962C8B-B14F-4D97-AF65-F5344CB8AC3E}">
        <p14:creationId xmlns:p14="http://schemas.microsoft.com/office/powerpoint/2010/main" val="16536304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zöveg helye 2"/>
          <p:cNvSpPr>
            <a:spLocks noGrp="1"/>
          </p:cNvSpPr>
          <p:nvPr>
            <p:ph type="body" sz="quarter" idx="13"/>
          </p:nvPr>
        </p:nvSpPr>
        <p:spPr>
          <a:solidFill>
            <a:schemeClr val="accent5">
              <a:lumMod val="40000"/>
              <a:lumOff val="60000"/>
            </a:schemeClr>
          </a:solidFill>
        </p:spPr>
        <p:txBody>
          <a:bodyPr>
            <a:normAutofit fontScale="55000" lnSpcReduction="20000"/>
          </a:bodyPr>
          <a:lstStyle/>
          <a:p>
            <a:r>
              <a:rPr lang="en-US" dirty="0"/>
              <a:t>#include "</a:t>
            </a:r>
            <a:r>
              <a:rPr lang="en-US" dirty="0" err="1"/>
              <a:t>RootSignatures.hlsli</a:t>
            </a:r>
            <a:r>
              <a:rPr lang="en-US" dirty="0"/>
              <a:t>"</a:t>
            </a:r>
          </a:p>
          <a:p>
            <a:endParaRPr lang="en-US" dirty="0"/>
          </a:p>
          <a:p>
            <a:r>
              <a:rPr lang="hu-HU" dirty="0" err="1"/>
              <a:t>struct</a:t>
            </a:r>
            <a:r>
              <a:rPr lang="hu-HU" dirty="0"/>
              <a:t> </a:t>
            </a:r>
            <a:r>
              <a:rPr lang="hu-HU" dirty="0" err="1"/>
              <a:t>IAOutput</a:t>
            </a:r>
            <a:endParaRPr lang="hu-HU" dirty="0"/>
          </a:p>
          <a:p>
            <a:r>
              <a:rPr lang="hu-HU" dirty="0"/>
              <a:t>{</a:t>
            </a:r>
          </a:p>
          <a:p>
            <a:r>
              <a:rPr lang="hu-HU" dirty="0"/>
              <a:t>    float3 </a:t>
            </a:r>
            <a:r>
              <a:rPr lang="hu-HU" dirty="0" err="1"/>
              <a:t>position</a:t>
            </a:r>
            <a:r>
              <a:rPr lang="hu-HU" dirty="0"/>
              <a:t> : POSITION;</a:t>
            </a:r>
          </a:p>
          <a:p>
            <a:r>
              <a:rPr lang="hu-HU" dirty="0"/>
              <a:t>    float3 </a:t>
            </a:r>
            <a:r>
              <a:rPr lang="hu-HU" dirty="0" err="1"/>
              <a:t>normal</a:t>
            </a:r>
            <a:r>
              <a:rPr lang="hu-HU" dirty="0"/>
              <a:t> : NORMAL;</a:t>
            </a:r>
          </a:p>
          <a:p>
            <a:r>
              <a:rPr lang="hu-HU" dirty="0"/>
              <a:t>    float2 </a:t>
            </a:r>
            <a:r>
              <a:rPr lang="hu-HU" dirty="0" err="1"/>
              <a:t>texCoord</a:t>
            </a:r>
            <a:r>
              <a:rPr lang="hu-HU" dirty="0"/>
              <a:t> : TEXCOORD;</a:t>
            </a:r>
          </a:p>
          <a:p>
            <a:r>
              <a:rPr lang="hu-HU" dirty="0"/>
              <a:t>    float3 </a:t>
            </a:r>
            <a:r>
              <a:rPr lang="hu-HU" dirty="0" err="1"/>
              <a:t>tangent</a:t>
            </a:r>
            <a:r>
              <a:rPr lang="hu-HU" dirty="0"/>
              <a:t> : TANGENT;</a:t>
            </a:r>
          </a:p>
          <a:p>
            <a:r>
              <a:rPr lang="hu-HU" dirty="0"/>
              <a:t>    float3 </a:t>
            </a:r>
            <a:r>
              <a:rPr lang="hu-HU" dirty="0" err="1"/>
              <a:t>binormal</a:t>
            </a:r>
            <a:r>
              <a:rPr lang="hu-HU" dirty="0"/>
              <a:t> : BINORMAL;</a:t>
            </a:r>
          </a:p>
          <a:p>
            <a:r>
              <a:rPr lang="hu-HU" dirty="0"/>
              <a:t>};</a:t>
            </a:r>
          </a:p>
          <a:p>
            <a:endParaRPr lang="hu-HU" dirty="0"/>
          </a:p>
          <a:p>
            <a:r>
              <a:rPr lang="hu-HU" dirty="0" err="1"/>
              <a:t>struct</a:t>
            </a:r>
            <a:r>
              <a:rPr lang="hu-HU" dirty="0"/>
              <a:t> </a:t>
            </a:r>
            <a:r>
              <a:rPr lang="hu-HU" dirty="0" err="1"/>
              <a:t>VSOutput</a:t>
            </a:r>
            <a:endParaRPr lang="hu-HU" dirty="0"/>
          </a:p>
          <a:p>
            <a:r>
              <a:rPr lang="hu-HU" dirty="0"/>
              <a:t>{</a:t>
            </a:r>
          </a:p>
          <a:p>
            <a:r>
              <a:rPr lang="hu-HU" dirty="0"/>
              <a:t>    float4 </a:t>
            </a:r>
            <a:r>
              <a:rPr lang="hu-HU" dirty="0" err="1"/>
              <a:t>position</a:t>
            </a:r>
            <a:r>
              <a:rPr lang="hu-HU" dirty="0"/>
              <a:t> : </a:t>
            </a:r>
            <a:r>
              <a:rPr lang="hu-HU" dirty="0" err="1"/>
              <a:t>SV_Position</a:t>
            </a:r>
            <a:r>
              <a:rPr lang="hu-HU" dirty="0"/>
              <a:t>;</a:t>
            </a:r>
          </a:p>
          <a:p>
            <a:r>
              <a:rPr lang="hu-HU" dirty="0"/>
              <a:t>    float3 </a:t>
            </a:r>
            <a:r>
              <a:rPr lang="hu-HU" dirty="0" err="1"/>
              <a:t>normal</a:t>
            </a:r>
            <a:r>
              <a:rPr lang="hu-HU" dirty="0"/>
              <a:t> : NORMAL;</a:t>
            </a:r>
          </a:p>
          <a:p>
            <a:r>
              <a:rPr lang="hu-HU" dirty="0"/>
              <a:t>    float2 </a:t>
            </a:r>
            <a:r>
              <a:rPr lang="hu-HU" dirty="0" err="1"/>
              <a:t>texCoord</a:t>
            </a:r>
            <a:r>
              <a:rPr lang="hu-HU" dirty="0"/>
              <a:t> : TEXCOORD;</a:t>
            </a:r>
          </a:p>
          <a:p>
            <a:r>
              <a:rPr lang="hu-HU" dirty="0"/>
              <a:t>    float3 </a:t>
            </a:r>
            <a:r>
              <a:rPr lang="hu-HU" dirty="0" err="1"/>
              <a:t>lightDirTS</a:t>
            </a:r>
            <a:r>
              <a:rPr lang="hu-HU" dirty="0"/>
              <a:t> : TEXCOORD1;</a:t>
            </a:r>
          </a:p>
          <a:p>
            <a:r>
              <a:rPr lang="hu-HU" dirty="0"/>
              <a:t>    float3 </a:t>
            </a:r>
            <a:r>
              <a:rPr lang="hu-HU" dirty="0" err="1"/>
              <a:t>viewDirTS</a:t>
            </a:r>
            <a:r>
              <a:rPr lang="hu-HU" dirty="0"/>
              <a:t> : TEXCOORD2;</a:t>
            </a:r>
          </a:p>
          <a:p>
            <a:r>
              <a:rPr lang="hu-HU" dirty="0"/>
              <a:t>};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xmlns="" id="{13397F04-F22D-49B7-9111-3E764FC17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76200"/>
            <a:ext cx="8839200" cy="685800"/>
          </a:xfrm>
        </p:spPr>
        <p:txBody>
          <a:bodyPr/>
          <a:lstStyle/>
          <a:p>
            <a:r>
              <a:rPr lang="en-US" sz="4000" dirty="0" err="1"/>
              <a:t>NormalMapVS.hlsl</a:t>
            </a:r>
            <a:endParaRPr lang="hu-HU" sz="4000" dirty="0"/>
          </a:p>
        </p:txBody>
      </p:sp>
    </p:spTree>
    <p:extLst>
      <p:ext uri="{BB962C8B-B14F-4D97-AF65-F5344CB8AC3E}">
        <p14:creationId xmlns:p14="http://schemas.microsoft.com/office/powerpoint/2010/main" val="10630118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Textúra</a:t>
            </a:r>
            <a:r>
              <a:rPr lang="en-US" dirty="0"/>
              <a:t> </a:t>
            </a:r>
            <a:r>
              <a:rPr lang="en-US" dirty="0" err="1"/>
              <a:t>tér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xmlns="" id="{AFAFD6AE-A665-4125-9873-70C98158B0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T,B,N </a:t>
            </a:r>
            <a:r>
              <a:rPr lang="en-US" dirty="0" err="1"/>
              <a:t>vektorok</a:t>
            </a:r>
            <a:r>
              <a:rPr lang="en-US" dirty="0"/>
              <a:t> </a:t>
            </a:r>
            <a:r>
              <a:rPr lang="en-US" dirty="0" err="1"/>
              <a:t>kiadnak</a:t>
            </a:r>
            <a:r>
              <a:rPr lang="en-US" dirty="0"/>
              <a:t> </a:t>
            </a:r>
            <a:r>
              <a:rPr lang="en-US" dirty="0" err="1"/>
              <a:t>egy</a:t>
            </a:r>
            <a:r>
              <a:rPr lang="en-US" dirty="0"/>
              <a:t> </a:t>
            </a:r>
            <a:r>
              <a:rPr lang="en-US" dirty="0" err="1"/>
              <a:t>ortonormált</a:t>
            </a:r>
            <a:r>
              <a:rPr lang="en-US" dirty="0"/>
              <a:t> </a:t>
            </a:r>
            <a:r>
              <a:rPr lang="en-US" dirty="0" err="1"/>
              <a:t>bázist</a:t>
            </a:r>
            <a:endParaRPr lang="en-US" dirty="0"/>
          </a:p>
          <a:p>
            <a:r>
              <a:rPr lang="en-US" dirty="0"/>
              <a:t>T: </a:t>
            </a:r>
            <a:r>
              <a:rPr lang="en-US" dirty="0" err="1"/>
              <a:t>tangens</a:t>
            </a:r>
            <a:r>
              <a:rPr lang="en-US" dirty="0"/>
              <a:t>, B: </a:t>
            </a:r>
            <a:r>
              <a:rPr lang="en-US" dirty="0" err="1"/>
              <a:t>binormális</a:t>
            </a:r>
            <a:r>
              <a:rPr lang="en-US" dirty="0"/>
              <a:t>, N: </a:t>
            </a:r>
            <a:r>
              <a:rPr lang="en-US" dirty="0" err="1"/>
              <a:t>normál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B19FDC2B-E781-4787-8D6C-96CB50F270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9400" y="2971800"/>
            <a:ext cx="3505200" cy="3318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2463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Textúra</a:t>
            </a:r>
            <a:r>
              <a:rPr lang="en-US" dirty="0"/>
              <a:t> </a:t>
            </a:r>
            <a:r>
              <a:rPr lang="en-US" dirty="0" err="1"/>
              <a:t>tér</a:t>
            </a:r>
            <a:r>
              <a:rPr lang="en-US" dirty="0"/>
              <a:t> - 2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xmlns="" id="{AFAFD6AE-A665-4125-9873-70C98158B0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Mire </a:t>
            </a:r>
            <a:r>
              <a:rPr lang="en-US" dirty="0" err="1"/>
              <a:t>jó</a:t>
            </a:r>
            <a:r>
              <a:rPr lang="en-US" dirty="0"/>
              <a:t>? </a:t>
            </a:r>
            <a:r>
              <a:rPr lang="en-US" dirty="0" err="1"/>
              <a:t>Innentől</a:t>
            </a:r>
            <a:r>
              <a:rPr lang="en-US" dirty="0"/>
              <a:t> </a:t>
            </a:r>
            <a:r>
              <a:rPr lang="en-US" dirty="0" err="1"/>
              <a:t>tetszőlegesen</a:t>
            </a:r>
            <a:r>
              <a:rPr lang="en-US" dirty="0"/>
              <a:t> meg </a:t>
            </a:r>
            <a:r>
              <a:rPr lang="en-US" dirty="0" err="1"/>
              <a:t>tudjuk</a:t>
            </a:r>
            <a:r>
              <a:rPr lang="en-US" dirty="0"/>
              <a:t> </a:t>
            </a:r>
            <a:r>
              <a:rPr lang="en-US" dirty="0" err="1"/>
              <a:t>változtatni</a:t>
            </a:r>
            <a:r>
              <a:rPr lang="en-US" dirty="0"/>
              <a:t> a </a:t>
            </a:r>
            <a:r>
              <a:rPr lang="en-US" dirty="0" err="1"/>
              <a:t>felületi</a:t>
            </a:r>
            <a:r>
              <a:rPr lang="en-US" dirty="0"/>
              <a:t> </a:t>
            </a:r>
            <a:r>
              <a:rPr lang="en-US" dirty="0" err="1"/>
              <a:t>normálisokat</a:t>
            </a:r>
            <a:r>
              <a:rPr lang="en-US" dirty="0"/>
              <a:t> </a:t>
            </a:r>
            <a:r>
              <a:rPr lang="en-US" dirty="0" err="1"/>
              <a:t>anélkül</a:t>
            </a:r>
            <a:r>
              <a:rPr lang="en-US" dirty="0"/>
              <a:t>, </a:t>
            </a:r>
            <a:r>
              <a:rPr lang="en-US" dirty="0" err="1"/>
              <a:t>hogy</a:t>
            </a:r>
            <a:r>
              <a:rPr lang="en-US" dirty="0"/>
              <a:t> </a:t>
            </a:r>
            <a:r>
              <a:rPr lang="en-US" dirty="0" err="1"/>
              <a:t>több</a:t>
            </a:r>
            <a:r>
              <a:rPr lang="en-US" dirty="0"/>
              <a:t> </a:t>
            </a:r>
            <a:r>
              <a:rPr lang="en-US" dirty="0" err="1"/>
              <a:t>vertexet</a:t>
            </a:r>
            <a:r>
              <a:rPr lang="en-US" dirty="0"/>
              <a:t> </a:t>
            </a:r>
            <a:r>
              <a:rPr lang="en-US" dirty="0" err="1"/>
              <a:t>kellene</a:t>
            </a:r>
            <a:r>
              <a:rPr lang="en-US" dirty="0"/>
              <a:t> </a:t>
            </a:r>
            <a:r>
              <a:rPr lang="en-US" dirty="0" err="1"/>
              <a:t>hozzáadni</a:t>
            </a:r>
            <a:r>
              <a:rPr lang="en-US" dirty="0"/>
              <a:t> a </a:t>
            </a:r>
            <a:r>
              <a:rPr lang="en-US" dirty="0" err="1"/>
              <a:t>modellhez</a:t>
            </a:r>
            <a:endParaRPr lang="en-US" dirty="0"/>
          </a:p>
          <a:p>
            <a:r>
              <a:rPr lang="en-US" dirty="0" err="1"/>
              <a:t>Hogyan</a:t>
            </a:r>
            <a:r>
              <a:rPr lang="en-US" dirty="0"/>
              <a:t>? </a:t>
            </a:r>
            <a:r>
              <a:rPr lang="en-US" dirty="0" err="1"/>
              <a:t>Egy</a:t>
            </a:r>
            <a:r>
              <a:rPr lang="en-US" dirty="0"/>
              <a:t> </a:t>
            </a:r>
            <a:r>
              <a:rPr lang="en-US" dirty="0" err="1"/>
              <a:t>textúrát</a:t>
            </a:r>
            <a:r>
              <a:rPr lang="en-US" dirty="0"/>
              <a:t> </a:t>
            </a:r>
            <a:r>
              <a:rPr lang="en-US" dirty="0" err="1"/>
              <a:t>bekötünk</a:t>
            </a:r>
            <a:r>
              <a:rPr lang="en-US" dirty="0"/>
              <a:t>, </a:t>
            </a:r>
            <a:r>
              <a:rPr lang="en-US" dirty="0" err="1"/>
              <a:t>amelyben</a:t>
            </a:r>
            <a:r>
              <a:rPr lang="en-US" dirty="0"/>
              <a:t> a </a:t>
            </a:r>
            <a:r>
              <a:rPr lang="en-US" dirty="0" err="1"/>
              <a:t>normálvektorok</a:t>
            </a:r>
            <a:r>
              <a:rPr lang="en-US" dirty="0"/>
              <a:t> </a:t>
            </a:r>
            <a:r>
              <a:rPr lang="en-US" dirty="0" err="1"/>
              <a:t>vannak</a:t>
            </a:r>
            <a:r>
              <a:rPr lang="en-US" dirty="0"/>
              <a:t> </a:t>
            </a:r>
            <a:r>
              <a:rPr lang="en-US" dirty="0" err="1"/>
              <a:t>lekódolva</a:t>
            </a:r>
            <a:r>
              <a:rPr lang="en-US" dirty="0"/>
              <a:t> (</a:t>
            </a:r>
            <a:r>
              <a:rPr lang="en-US" dirty="0" err="1"/>
              <a:t>x,y,z</a:t>
            </a:r>
            <a:r>
              <a:rPr lang="en-US" dirty="0"/>
              <a:t>) -&gt; (R,G,B) </a:t>
            </a:r>
            <a:r>
              <a:rPr lang="en-US" dirty="0" err="1"/>
              <a:t>értékekre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728156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Előkészületek</a:t>
            </a:r>
            <a:endParaRPr lang="en-US" dirty="0"/>
          </a:p>
        </p:txBody>
      </p:sp>
      <p:sp>
        <p:nvSpPr>
          <p:cNvPr id="4" name="Tartalom helye 2">
            <a:extLst>
              <a:ext uri="{FF2B5EF4-FFF2-40B4-BE49-F238E27FC236}">
                <a16:creationId xmlns:a16="http://schemas.microsoft.com/office/drawing/2014/main" xmlns="" id="{6656AE22-C593-43CD-BEF3-6FFD0E284A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05400"/>
          </a:xfrm>
        </p:spPr>
        <p:txBody>
          <a:bodyPr/>
          <a:lstStyle/>
          <a:p>
            <a:r>
              <a:rPr lang="en-US" dirty="0"/>
              <a:t>Minden </a:t>
            </a:r>
            <a:r>
              <a:rPr lang="en-US" dirty="0" err="1"/>
              <a:t>infrastruktúra</a:t>
            </a:r>
            <a:r>
              <a:rPr lang="en-US" dirty="0"/>
              <a:t> </a:t>
            </a:r>
            <a:r>
              <a:rPr lang="en-US" dirty="0" err="1"/>
              <a:t>kéznél</a:t>
            </a:r>
            <a:r>
              <a:rPr lang="en-US" dirty="0"/>
              <a:t> van, </a:t>
            </a:r>
            <a:r>
              <a:rPr lang="en-US" dirty="0" err="1"/>
              <a:t>néhány</a:t>
            </a:r>
            <a:r>
              <a:rPr lang="en-US" dirty="0"/>
              <a:t> </a:t>
            </a:r>
            <a:r>
              <a:rPr lang="en-US" dirty="0" err="1"/>
              <a:t>modellt</a:t>
            </a:r>
            <a:r>
              <a:rPr lang="en-US" dirty="0"/>
              <a:t> </a:t>
            </a:r>
            <a:r>
              <a:rPr lang="en-US" dirty="0" err="1"/>
              <a:t>és</a:t>
            </a:r>
            <a:r>
              <a:rPr lang="en-US" dirty="0"/>
              <a:t> </a:t>
            </a:r>
            <a:r>
              <a:rPr lang="en-US" dirty="0" err="1"/>
              <a:t>textúrát</a:t>
            </a:r>
            <a:r>
              <a:rPr lang="en-US" dirty="0"/>
              <a:t> </a:t>
            </a:r>
            <a:r>
              <a:rPr lang="en-US" dirty="0" err="1"/>
              <a:t>kell</a:t>
            </a:r>
            <a:r>
              <a:rPr lang="en-US" dirty="0"/>
              <a:t> </a:t>
            </a:r>
            <a:r>
              <a:rPr lang="en-US" dirty="0" err="1"/>
              <a:t>letölteni</a:t>
            </a:r>
            <a:r>
              <a:rPr lang="en-US" dirty="0"/>
              <a:t> </a:t>
            </a:r>
            <a:r>
              <a:rPr lang="en-US" dirty="0" err="1"/>
              <a:t>majd</a:t>
            </a:r>
            <a:r>
              <a:rPr lang="en-US" dirty="0"/>
              <a:t> </a:t>
            </a:r>
            <a:r>
              <a:rPr lang="en-US" dirty="0" err="1"/>
              <a:t>betölteni</a:t>
            </a:r>
            <a:endParaRPr lang="en-US" dirty="0"/>
          </a:p>
          <a:p>
            <a:r>
              <a:rPr lang="en-US" dirty="0" err="1"/>
              <a:t>Nagyrészt</a:t>
            </a:r>
            <a:r>
              <a:rPr lang="en-US" dirty="0"/>
              <a:t> </a:t>
            </a:r>
            <a:r>
              <a:rPr lang="en-US" dirty="0" err="1"/>
              <a:t>shadereket</a:t>
            </a:r>
            <a:r>
              <a:rPr lang="en-US" dirty="0"/>
              <a:t> </a:t>
            </a:r>
            <a:r>
              <a:rPr lang="en-US" dirty="0" err="1"/>
              <a:t>fogunk</a:t>
            </a:r>
            <a:r>
              <a:rPr lang="en-US" dirty="0"/>
              <a:t> </a:t>
            </a:r>
            <a:r>
              <a:rPr lang="en-US" dirty="0" err="1"/>
              <a:t>írni</a:t>
            </a:r>
            <a:r>
              <a:rPr lang="en-US" dirty="0"/>
              <a:t>, </a:t>
            </a:r>
            <a:r>
              <a:rPr lang="en-US" dirty="0" err="1"/>
              <a:t>érdemes</a:t>
            </a:r>
            <a:r>
              <a:rPr lang="en-US" dirty="0"/>
              <a:t> </a:t>
            </a:r>
            <a:r>
              <a:rPr lang="en-US" dirty="0" err="1"/>
              <a:t>néhány</a:t>
            </a:r>
            <a:r>
              <a:rPr lang="en-US" dirty="0"/>
              <a:t> shader </a:t>
            </a:r>
            <a:r>
              <a:rPr lang="en-US" dirty="0" err="1"/>
              <a:t>fájlt</a:t>
            </a:r>
            <a:r>
              <a:rPr lang="en-US" dirty="0"/>
              <a:t> </a:t>
            </a:r>
            <a:r>
              <a:rPr lang="en-US" dirty="0" err="1"/>
              <a:t>előre</a:t>
            </a:r>
            <a:r>
              <a:rPr lang="en-US" dirty="0"/>
              <a:t> </a:t>
            </a:r>
            <a:r>
              <a:rPr lang="en-US" dirty="0" err="1"/>
              <a:t>létrehozni</a:t>
            </a:r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zöveg helye 2"/>
          <p:cNvSpPr>
            <a:spLocks noGrp="1"/>
          </p:cNvSpPr>
          <p:nvPr>
            <p:ph type="body" sz="quarter" idx="13"/>
          </p:nvPr>
        </p:nvSpPr>
        <p:spPr>
          <a:xfrm>
            <a:off x="152400" y="914400"/>
            <a:ext cx="8839200" cy="5791200"/>
          </a:xfrm>
          <a:solidFill>
            <a:schemeClr val="accent5">
              <a:lumMod val="40000"/>
              <a:lumOff val="60000"/>
            </a:schemeClr>
          </a:solidFill>
        </p:spPr>
        <p:txBody>
          <a:bodyPr>
            <a:normAutofit fontScale="70000" lnSpcReduction="20000"/>
          </a:bodyPr>
          <a:lstStyle/>
          <a:p>
            <a:r>
              <a:rPr lang="hu-HU" dirty="0"/>
              <a:t>[</a:t>
            </a:r>
            <a:r>
              <a:rPr lang="hu-HU" dirty="0" err="1"/>
              <a:t>RootSignature</a:t>
            </a:r>
            <a:r>
              <a:rPr lang="hu-HU" dirty="0"/>
              <a:t>(</a:t>
            </a:r>
            <a:r>
              <a:rPr lang="hu-HU" dirty="0" err="1"/>
              <a:t>NormalMapRS</a:t>
            </a:r>
            <a:r>
              <a:rPr lang="hu-HU" dirty="0"/>
              <a:t>)]</a:t>
            </a:r>
          </a:p>
          <a:p>
            <a:r>
              <a:rPr lang="hu-HU" dirty="0" err="1"/>
              <a:t>VSOutput</a:t>
            </a:r>
            <a:r>
              <a:rPr lang="hu-HU" dirty="0"/>
              <a:t> main(</a:t>
            </a:r>
            <a:r>
              <a:rPr lang="hu-HU" dirty="0" err="1"/>
              <a:t>IAOutput</a:t>
            </a:r>
            <a:r>
              <a:rPr lang="hu-HU" dirty="0"/>
              <a:t> </a:t>
            </a:r>
            <a:r>
              <a:rPr lang="hu-HU" dirty="0" err="1"/>
              <a:t>iao</a:t>
            </a:r>
            <a:r>
              <a:rPr lang="hu-HU" dirty="0"/>
              <a:t>)</a:t>
            </a:r>
          </a:p>
          <a:p>
            <a:r>
              <a:rPr lang="hu-HU" dirty="0"/>
              <a:t>{</a:t>
            </a:r>
          </a:p>
          <a:p>
            <a:r>
              <a:rPr lang="hu-HU" dirty="0"/>
              <a:t>float4 </a:t>
            </a:r>
            <a:r>
              <a:rPr lang="hu-HU" dirty="0" err="1"/>
              <a:t>worldPos</a:t>
            </a:r>
            <a:r>
              <a:rPr lang="hu-HU" dirty="0"/>
              <a:t> = </a:t>
            </a:r>
            <a:r>
              <a:rPr lang="hu-HU" dirty="0" err="1"/>
              <a:t>mul</a:t>
            </a:r>
            <a:r>
              <a:rPr lang="hu-HU" dirty="0"/>
              <a:t>(</a:t>
            </a:r>
            <a:r>
              <a:rPr lang="hu-HU" dirty="0" err="1"/>
              <a:t>modelMat</a:t>
            </a:r>
            <a:r>
              <a:rPr lang="hu-HU" dirty="0"/>
              <a:t>, </a:t>
            </a:r>
            <a:r>
              <a:rPr lang="en-US" dirty="0"/>
              <a:t>								</a:t>
            </a:r>
            <a:r>
              <a:rPr lang="hu-HU" dirty="0"/>
              <a:t>float4(</a:t>
            </a:r>
            <a:r>
              <a:rPr lang="hu-HU" dirty="0" err="1"/>
              <a:t>iao.position</a:t>
            </a:r>
            <a:r>
              <a:rPr lang="hu-HU" dirty="0"/>
              <a:t>, 1.0f));</a:t>
            </a:r>
            <a:endParaRPr lang="en-US" dirty="0"/>
          </a:p>
          <a:p>
            <a:r>
              <a:rPr lang="hu-HU" dirty="0"/>
              <a:t>float3 </a:t>
            </a:r>
            <a:r>
              <a:rPr lang="hu-HU" dirty="0" err="1"/>
              <a:t>descartesPos</a:t>
            </a:r>
            <a:r>
              <a:rPr lang="hu-HU" dirty="0"/>
              <a:t> = </a:t>
            </a:r>
            <a:r>
              <a:rPr lang="hu-HU" dirty="0" err="1"/>
              <a:t>worldPos.xyz</a:t>
            </a:r>
            <a:r>
              <a:rPr lang="hu-HU" dirty="0"/>
              <a:t> / </a:t>
            </a:r>
            <a:r>
              <a:rPr lang="hu-HU" dirty="0" err="1"/>
              <a:t>worldPos.w</a:t>
            </a:r>
            <a:r>
              <a:rPr lang="hu-HU" dirty="0"/>
              <a:t>;</a:t>
            </a:r>
          </a:p>
          <a:p>
            <a:endParaRPr lang="hu-HU" dirty="0"/>
          </a:p>
          <a:p>
            <a:r>
              <a:rPr lang="hu-HU" dirty="0"/>
              <a:t>float3 </a:t>
            </a:r>
            <a:r>
              <a:rPr lang="hu-HU" dirty="0" err="1"/>
              <a:t>lightDir</a:t>
            </a:r>
            <a:r>
              <a:rPr lang="hu-HU" dirty="0"/>
              <a:t> = </a:t>
            </a:r>
            <a:r>
              <a:rPr lang="hu-HU" dirty="0" err="1"/>
              <a:t>normalize</a:t>
            </a:r>
            <a:r>
              <a:rPr lang="hu-HU" dirty="0"/>
              <a:t>(</a:t>
            </a:r>
            <a:r>
              <a:rPr lang="hu-HU" dirty="0" err="1"/>
              <a:t>lightPos.xyz</a:t>
            </a:r>
            <a:r>
              <a:rPr lang="hu-HU" dirty="0"/>
              <a:t> - </a:t>
            </a:r>
            <a:r>
              <a:rPr lang="en-US" dirty="0"/>
              <a:t>						</a:t>
            </a:r>
            <a:r>
              <a:rPr lang="hu-HU" dirty="0" err="1"/>
              <a:t>descartesPos</a:t>
            </a:r>
            <a:r>
              <a:rPr lang="hu-HU" dirty="0"/>
              <a:t> * </a:t>
            </a:r>
            <a:r>
              <a:rPr lang="hu-HU" dirty="0" err="1"/>
              <a:t>lightPos.w</a:t>
            </a:r>
            <a:r>
              <a:rPr lang="hu-HU" dirty="0"/>
              <a:t>);</a:t>
            </a:r>
          </a:p>
          <a:p>
            <a:r>
              <a:rPr lang="hu-HU" dirty="0"/>
              <a:t>float3 </a:t>
            </a:r>
            <a:r>
              <a:rPr lang="hu-HU" dirty="0" err="1"/>
              <a:t>viewDir</a:t>
            </a:r>
            <a:r>
              <a:rPr lang="hu-HU" dirty="0"/>
              <a:t> = </a:t>
            </a:r>
            <a:r>
              <a:rPr lang="hu-HU" dirty="0" err="1"/>
              <a:t>normalize</a:t>
            </a:r>
            <a:r>
              <a:rPr lang="hu-HU" dirty="0"/>
              <a:t>(</a:t>
            </a:r>
            <a:r>
              <a:rPr lang="hu-HU" dirty="0" err="1"/>
              <a:t>eyePos.xyz</a:t>
            </a:r>
            <a:r>
              <a:rPr lang="hu-HU" dirty="0"/>
              <a:t> - </a:t>
            </a:r>
            <a:r>
              <a:rPr lang="en-US" dirty="0"/>
              <a:t>						</a:t>
            </a:r>
            <a:r>
              <a:rPr lang="hu-HU" dirty="0" err="1"/>
              <a:t>descartesPos</a:t>
            </a:r>
            <a:r>
              <a:rPr lang="hu-HU" dirty="0"/>
              <a:t>);</a:t>
            </a:r>
          </a:p>
          <a:p>
            <a:endParaRPr lang="hu-HU" dirty="0"/>
          </a:p>
          <a:p>
            <a:r>
              <a:rPr lang="hu-HU" dirty="0"/>
              <a:t>float3 t = </a:t>
            </a:r>
            <a:r>
              <a:rPr lang="hu-HU" dirty="0" err="1"/>
              <a:t>normalize</a:t>
            </a:r>
            <a:r>
              <a:rPr lang="hu-HU" dirty="0"/>
              <a:t>(</a:t>
            </a:r>
            <a:r>
              <a:rPr lang="hu-HU" dirty="0" err="1"/>
              <a:t>mul</a:t>
            </a:r>
            <a:r>
              <a:rPr lang="hu-HU" dirty="0"/>
              <a:t>(float4(</a:t>
            </a:r>
            <a:r>
              <a:rPr lang="hu-HU" dirty="0" err="1"/>
              <a:t>iao.tangent</a:t>
            </a:r>
            <a:r>
              <a:rPr lang="hu-HU" dirty="0"/>
              <a:t>, 0.0f), </a:t>
            </a:r>
            <a:r>
              <a:rPr lang="hu-HU" dirty="0" err="1"/>
              <a:t>invModelMat</a:t>
            </a:r>
            <a:r>
              <a:rPr lang="hu-HU" dirty="0"/>
              <a:t>).</a:t>
            </a:r>
            <a:r>
              <a:rPr lang="hu-HU" dirty="0" err="1"/>
              <a:t>xyz</a:t>
            </a:r>
            <a:r>
              <a:rPr lang="hu-HU" dirty="0"/>
              <a:t>);</a:t>
            </a:r>
          </a:p>
          <a:p>
            <a:r>
              <a:rPr lang="hu-HU" dirty="0"/>
              <a:t>float3 b = </a:t>
            </a:r>
            <a:r>
              <a:rPr lang="hu-HU" dirty="0" err="1"/>
              <a:t>normalize</a:t>
            </a:r>
            <a:r>
              <a:rPr lang="hu-HU" dirty="0"/>
              <a:t>(</a:t>
            </a:r>
            <a:r>
              <a:rPr lang="hu-HU" dirty="0" err="1"/>
              <a:t>mul</a:t>
            </a:r>
            <a:r>
              <a:rPr lang="hu-HU" dirty="0"/>
              <a:t>(float4(</a:t>
            </a:r>
            <a:r>
              <a:rPr lang="hu-HU" dirty="0" err="1"/>
              <a:t>iao.binormal</a:t>
            </a:r>
            <a:r>
              <a:rPr lang="hu-HU" dirty="0"/>
              <a:t>, 0.0f), </a:t>
            </a:r>
            <a:r>
              <a:rPr lang="hu-HU" dirty="0" err="1"/>
              <a:t>invModelMat</a:t>
            </a:r>
            <a:r>
              <a:rPr lang="hu-HU" dirty="0"/>
              <a:t>).</a:t>
            </a:r>
            <a:r>
              <a:rPr lang="hu-HU" dirty="0" err="1"/>
              <a:t>xyz</a:t>
            </a:r>
            <a:r>
              <a:rPr lang="hu-HU" dirty="0"/>
              <a:t>);</a:t>
            </a:r>
          </a:p>
          <a:p>
            <a:r>
              <a:rPr lang="hu-HU" dirty="0"/>
              <a:t>float3 n = </a:t>
            </a:r>
            <a:r>
              <a:rPr lang="hu-HU" dirty="0" err="1"/>
              <a:t>normalize</a:t>
            </a:r>
            <a:r>
              <a:rPr lang="hu-HU" dirty="0"/>
              <a:t>(</a:t>
            </a:r>
            <a:r>
              <a:rPr lang="hu-HU" dirty="0" err="1"/>
              <a:t>mul</a:t>
            </a:r>
            <a:r>
              <a:rPr lang="hu-HU" dirty="0"/>
              <a:t>(float4(</a:t>
            </a:r>
            <a:r>
              <a:rPr lang="hu-HU" dirty="0" err="1"/>
              <a:t>iao.normal</a:t>
            </a:r>
            <a:r>
              <a:rPr lang="hu-HU" dirty="0"/>
              <a:t>, 0.0f), </a:t>
            </a:r>
            <a:r>
              <a:rPr lang="hu-HU" dirty="0" err="1"/>
              <a:t>invModelMat</a:t>
            </a:r>
            <a:r>
              <a:rPr lang="hu-HU" dirty="0"/>
              <a:t>).</a:t>
            </a:r>
            <a:r>
              <a:rPr lang="hu-HU" dirty="0" err="1"/>
              <a:t>xyz</a:t>
            </a:r>
            <a:r>
              <a:rPr lang="hu-HU" dirty="0"/>
              <a:t>);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xmlns="" id="{13397F04-F22D-49B7-9111-3E764FC17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76200"/>
            <a:ext cx="8839200" cy="685800"/>
          </a:xfrm>
        </p:spPr>
        <p:txBody>
          <a:bodyPr/>
          <a:lstStyle/>
          <a:p>
            <a:r>
              <a:rPr lang="en-US" sz="4000" dirty="0" err="1"/>
              <a:t>NormalMapVS.hlsl</a:t>
            </a:r>
            <a:endParaRPr lang="hu-HU" sz="4000" dirty="0"/>
          </a:p>
        </p:txBody>
      </p:sp>
    </p:spTree>
    <p:extLst>
      <p:ext uri="{BB962C8B-B14F-4D97-AF65-F5344CB8AC3E}">
        <p14:creationId xmlns:p14="http://schemas.microsoft.com/office/powerpoint/2010/main" val="11972182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zöveg helye 2"/>
          <p:cNvSpPr>
            <a:spLocks noGrp="1"/>
          </p:cNvSpPr>
          <p:nvPr>
            <p:ph type="body" sz="quarter" idx="13"/>
          </p:nvPr>
        </p:nvSpPr>
        <p:spPr>
          <a:xfrm>
            <a:off x="152400" y="914400"/>
            <a:ext cx="8839200" cy="5791200"/>
          </a:xfrm>
          <a:solidFill>
            <a:schemeClr val="accent5">
              <a:lumMod val="40000"/>
              <a:lumOff val="60000"/>
            </a:schemeClr>
          </a:solidFill>
        </p:spPr>
        <p:txBody>
          <a:bodyPr>
            <a:normAutofit fontScale="85000" lnSpcReduction="10000"/>
          </a:bodyPr>
          <a:lstStyle/>
          <a:p>
            <a:r>
              <a:rPr lang="hu-HU" dirty="0"/>
              <a:t> </a:t>
            </a:r>
            <a:r>
              <a:rPr lang="en-US" dirty="0"/>
              <a:t>		</a:t>
            </a:r>
            <a:r>
              <a:rPr lang="hu-HU" dirty="0"/>
              <a:t>float3x3 </a:t>
            </a:r>
            <a:r>
              <a:rPr lang="hu-HU" dirty="0" err="1"/>
              <a:t>tbn</a:t>
            </a:r>
            <a:r>
              <a:rPr lang="hu-HU" dirty="0"/>
              <a:t> = { t, b, n };</a:t>
            </a:r>
            <a:endParaRPr lang="en-US" dirty="0"/>
          </a:p>
          <a:p>
            <a:r>
              <a:rPr lang="hu-HU" dirty="0"/>
              <a:t> </a:t>
            </a:r>
          </a:p>
          <a:p>
            <a:r>
              <a:rPr lang="hu-HU" dirty="0"/>
              <a:t>    </a:t>
            </a:r>
            <a:r>
              <a:rPr lang="hu-HU" dirty="0" err="1"/>
              <a:t>VSOutput</a:t>
            </a:r>
            <a:r>
              <a:rPr lang="hu-HU" dirty="0"/>
              <a:t> </a:t>
            </a:r>
            <a:r>
              <a:rPr lang="hu-HU" dirty="0" err="1"/>
              <a:t>vso</a:t>
            </a:r>
            <a:r>
              <a:rPr lang="hu-HU" dirty="0"/>
              <a:t>;</a:t>
            </a:r>
          </a:p>
          <a:p>
            <a:r>
              <a:rPr lang="hu-HU" dirty="0"/>
              <a:t>    </a:t>
            </a:r>
            <a:r>
              <a:rPr lang="hu-HU" dirty="0" err="1"/>
              <a:t>vso.position</a:t>
            </a:r>
            <a:r>
              <a:rPr lang="hu-HU" dirty="0"/>
              <a:t> = </a:t>
            </a:r>
            <a:r>
              <a:rPr lang="hu-HU" dirty="0" err="1"/>
              <a:t>mul</a:t>
            </a:r>
            <a:r>
              <a:rPr lang="hu-HU" dirty="0"/>
              <a:t>(</a:t>
            </a:r>
            <a:r>
              <a:rPr lang="hu-HU" dirty="0" err="1"/>
              <a:t>viewProj</a:t>
            </a:r>
            <a:r>
              <a:rPr lang="hu-HU" dirty="0"/>
              <a:t>, </a:t>
            </a:r>
            <a:r>
              <a:rPr lang="en-US" dirty="0"/>
              <a:t>							</a:t>
            </a:r>
            <a:r>
              <a:rPr lang="hu-HU" dirty="0" err="1"/>
              <a:t>worldPos</a:t>
            </a:r>
            <a:r>
              <a:rPr lang="hu-HU" dirty="0"/>
              <a:t>);</a:t>
            </a:r>
          </a:p>
          <a:p>
            <a:r>
              <a:rPr lang="hu-HU" dirty="0"/>
              <a:t>    </a:t>
            </a:r>
            <a:r>
              <a:rPr lang="hu-HU" dirty="0" err="1"/>
              <a:t>vso.normal</a:t>
            </a:r>
            <a:r>
              <a:rPr lang="hu-HU" dirty="0"/>
              <a:t> = n;</a:t>
            </a:r>
          </a:p>
          <a:p>
            <a:r>
              <a:rPr lang="hu-HU" dirty="0"/>
              <a:t>    </a:t>
            </a:r>
            <a:r>
              <a:rPr lang="hu-HU" dirty="0" err="1"/>
              <a:t>vso.texCoord</a:t>
            </a:r>
            <a:r>
              <a:rPr lang="hu-HU" dirty="0"/>
              <a:t> = </a:t>
            </a:r>
            <a:r>
              <a:rPr lang="hu-HU" dirty="0" err="1"/>
              <a:t>iao.texCoord</a:t>
            </a:r>
            <a:r>
              <a:rPr lang="hu-HU" dirty="0"/>
              <a:t>;</a:t>
            </a:r>
          </a:p>
          <a:p>
            <a:r>
              <a:rPr lang="hu-HU" dirty="0"/>
              <a:t>    </a:t>
            </a:r>
            <a:r>
              <a:rPr lang="hu-HU" dirty="0" err="1"/>
              <a:t>vso.lightDirTS</a:t>
            </a:r>
            <a:r>
              <a:rPr lang="hu-HU" dirty="0"/>
              <a:t> = </a:t>
            </a:r>
            <a:r>
              <a:rPr lang="hu-HU" dirty="0" err="1"/>
              <a:t>mul</a:t>
            </a:r>
            <a:r>
              <a:rPr lang="hu-HU" dirty="0"/>
              <a:t>(</a:t>
            </a:r>
            <a:r>
              <a:rPr lang="hu-HU" dirty="0" err="1"/>
              <a:t>tbn</a:t>
            </a:r>
            <a:r>
              <a:rPr lang="hu-HU" dirty="0"/>
              <a:t>, </a:t>
            </a:r>
            <a:r>
              <a:rPr lang="hu-HU" dirty="0" err="1"/>
              <a:t>lightDir</a:t>
            </a:r>
            <a:r>
              <a:rPr lang="hu-HU" dirty="0"/>
              <a:t>);</a:t>
            </a:r>
          </a:p>
          <a:p>
            <a:r>
              <a:rPr lang="hu-HU" dirty="0"/>
              <a:t>    </a:t>
            </a:r>
            <a:r>
              <a:rPr lang="hu-HU" dirty="0" err="1"/>
              <a:t>vso.viewDirTS</a:t>
            </a:r>
            <a:r>
              <a:rPr lang="hu-HU" dirty="0"/>
              <a:t> = </a:t>
            </a:r>
            <a:r>
              <a:rPr lang="hu-HU" dirty="0" err="1"/>
              <a:t>mul</a:t>
            </a:r>
            <a:r>
              <a:rPr lang="hu-HU" dirty="0"/>
              <a:t>(</a:t>
            </a:r>
            <a:r>
              <a:rPr lang="hu-HU" dirty="0" err="1"/>
              <a:t>tbn</a:t>
            </a:r>
            <a:r>
              <a:rPr lang="hu-HU" dirty="0"/>
              <a:t>, </a:t>
            </a:r>
            <a:r>
              <a:rPr lang="hu-HU" dirty="0" err="1"/>
              <a:t>viewDir</a:t>
            </a:r>
            <a:r>
              <a:rPr lang="hu-HU" dirty="0"/>
              <a:t>);</a:t>
            </a:r>
          </a:p>
          <a:p>
            <a:endParaRPr lang="hu-HU" dirty="0"/>
          </a:p>
          <a:p>
            <a:r>
              <a:rPr lang="hu-HU" dirty="0"/>
              <a:t>    </a:t>
            </a:r>
            <a:r>
              <a:rPr lang="hu-HU" dirty="0" err="1"/>
              <a:t>return</a:t>
            </a:r>
            <a:r>
              <a:rPr lang="hu-HU" dirty="0"/>
              <a:t> </a:t>
            </a:r>
            <a:r>
              <a:rPr lang="hu-HU" dirty="0" err="1"/>
              <a:t>vso</a:t>
            </a:r>
            <a:r>
              <a:rPr lang="hu-HU" dirty="0"/>
              <a:t>;</a:t>
            </a:r>
          </a:p>
          <a:p>
            <a:r>
              <a:rPr lang="hu-HU" dirty="0"/>
              <a:t>}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xmlns="" id="{13397F04-F22D-49B7-9111-3E764FC17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76200"/>
            <a:ext cx="8839200" cy="685800"/>
          </a:xfrm>
        </p:spPr>
        <p:txBody>
          <a:bodyPr/>
          <a:lstStyle/>
          <a:p>
            <a:r>
              <a:rPr lang="en-US" sz="4000" dirty="0" err="1"/>
              <a:t>NormalMapVS.hlsl</a:t>
            </a:r>
            <a:r>
              <a:rPr lang="en-US" sz="4000" dirty="0"/>
              <a:t> - 2</a:t>
            </a:r>
            <a:endParaRPr lang="hu-HU" sz="4000" dirty="0"/>
          </a:p>
        </p:txBody>
      </p:sp>
    </p:spTree>
    <p:extLst>
      <p:ext uri="{BB962C8B-B14F-4D97-AF65-F5344CB8AC3E}">
        <p14:creationId xmlns:p14="http://schemas.microsoft.com/office/powerpoint/2010/main" val="41775752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zöveg helye 2"/>
          <p:cNvSpPr>
            <a:spLocks noGrp="1"/>
          </p:cNvSpPr>
          <p:nvPr>
            <p:ph type="body" sz="quarter" idx="13"/>
          </p:nvPr>
        </p:nvSpPr>
        <p:spPr>
          <a:xfrm>
            <a:off x="152400" y="914400"/>
            <a:ext cx="8839200" cy="5791200"/>
          </a:xfrm>
          <a:solidFill>
            <a:schemeClr val="accent5">
              <a:lumMod val="40000"/>
              <a:lumOff val="60000"/>
            </a:schemeClr>
          </a:solidFill>
        </p:spPr>
        <p:txBody>
          <a:bodyPr>
            <a:normAutofit fontScale="47500" lnSpcReduction="20000"/>
          </a:bodyPr>
          <a:lstStyle/>
          <a:p>
            <a:r>
              <a:rPr lang="hu-HU" dirty="0"/>
              <a:t>#</a:t>
            </a:r>
            <a:r>
              <a:rPr lang="hu-HU" dirty="0" err="1"/>
              <a:t>include</a:t>
            </a:r>
            <a:r>
              <a:rPr lang="hu-HU" dirty="0"/>
              <a:t> "</a:t>
            </a:r>
            <a:r>
              <a:rPr lang="hu-HU" dirty="0" err="1"/>
              <a:t>RootSignatures.hlsli</a:t>
            </a:r>
            <a:r>
              <a:rPr lang="hu-HU" dirty="0"/>
              <a:t>“</a:t>
            </a:r>
            <a:endParaRPr lang="en-US" dirty="0"/>
          </a:p>
          <a:p>
            <a:endParaRPr lang="en-US" dirty="0"/>
          </a:p>
          <a:p>
            <a:r>
              <a:rPr lang="hu-HU" dirty="0" err="1"/>
              <a:t>struct</a:t>
            </a:r>
            <a:r>
              <a:rPr lang="hu-HU" dirty="0"/>
              <a:t> </a:t>
            </a:r>
            <a:r>
              <a:rPr lang="hu-HU" dirty="0" err="1"/>
              <a:t>VSOutput</a:t>
            </a:r>
            <a:endParaRPr lang="hu-HU" dirty="0"/>
          </a:p>
          <a:p>
            <a:r>
              <a:rPr lang="hu-HU" dirty="0"/>
              <a:t>{</a:t>
            </a:r>
          </a:p>
          <a:p>
            <a:r>
              <a:rPr lang="hu-HU" dirty="0"/>
              <a:t>    float4 </a:t>
            </a:r>
            <a:r>
              <a:rPr lang="hu-HU" dirty="0" err="1"/>
              <a:t>position</a:t>
            </a:r>
            <a:r>
              <a:rPr lang="hu-HU" dirty="0"/>
              <a:t> : </a:t>
            </a:r>
            <a:r>
              <a:rPr lang="hu-HU" dirty="0" err="1"/>
              <a:t>SV_Position</a:t>
            </a:r>
            <a:r>
              <a:rPr lang="hu-HU" dirty="0"/>
              <a:t>;</a:t>
            </a:r>
          </a:p>
          <a:p>
            <a:r>
              <a:rPr lang="hu-HU" dirty="0"/>
              <a:t>    float3 </a:t>
            </a:r>
            <a:r>
              <a:rPr lang="hu-HU" dirty="0" err="1"/>
              <a:t>normal</a:t>
            </a:r>
            <a:r>
              <a:rPr lang="hu-HU" dirty="0"/>
              <a:t> : NORMAL;</a:t>
            </a:r>
          </a:p>
          <a:p>
            <a:r>
              <a:rPr lang="hu-HU" dirty="0"/>
              <a:t>    float2 </a:t>
            </a:r>
            <a:r>
              <a:rPr lang="hu-HU" dirty="0" err="1"/>
              <a:t>texCoord</a:t>
            </a:r>
            <a:r>
              <a:rPr lang="hu-HU" dirty="0"/>
              <a:t> : TEXCOORD;</a:t>
            </a:r>
          </a:p>
          <a:p>
            <a:r>
              <a:rPr lang="hu-HU" dirty="0"/>
              <a:t>    float3 </a:t>
            </a:r>
            <a:r>
              <a:rPr lang="hu-HU" dirty="0" err="1"/>
              <a:t>lightDirTS</a:t>
            </a:r>
            <a:r>
              <a:rPr lang="hu-HU" dirty="0"/>
              <a:t> : TEXCOORD1;</a:t>
            </a:r>
          </a:p>
          <a:p>
            <a:r>
              <a:rPr lang="hu-HU" dirty="0"/>
              <a:t>    float3 </a:t>
            </a:r>
            <a:r>
              <a:rPr lang="hu-HU" dirty="0" err="1"/>
              <a:t>viewDirTS</a:t>
            </a:r>
            <a:r>
              <a:rPr lang="hu-HU" dirty="0"/>
              <a:t> : TEXCOORD2;</a:t>
            </a:r>
          </a:p>
          <a:p>
            <a:r>
              <a:rPr lang="hu-HU" dirty="0"/>
              <a:t>};</a:t>
            </a:r>
          </a:p>
          <a:p>
            <a:endParaRPr lang="hu-HU" dirty="0"/>
          </a:p>
          <a:p>
            <a:r>
              <a:rPr lang="hu-HU" dirty="0"/>
              <a:t>Texture2D </a:t>
            </a:r>
            <a:r>
              <a:rPr lang="hu-HU" dirty="0" err="1"/>
              <a:t>diffuseTex</a:t>
            </a:r>
            <a:r>
              <a:rPr lang="hu-HU" dirty="0"/>
              <a:t> : </a:t>
            </a:r>
            <a:r>
              <a:rPr lang="hu-HU" dirty="0" err="1"/>
              <a:t>register</a:t>
            </a:r>
            <a:r>
              <a:rPr lang="hu-HU" dirty="0"/>
              <a:t>(t0);</a:t>
            </a:r>
          </a:p>
          <a:p>
            <a:r>
              <a:rPr lang="hu-HU" dirty="0"/>
              <a:t>Texture2D </a:t>
            </a:r>
            <a:r>
              <a:rPr lang="hu-HU" dirty="0" err="1"/>
              <a:t>normalTex</a:t>
            </a:r>
            <a:r>
              <a:rPr lang="hu-HU" dirty="0"/>
              <a:t> : </a:t>
            </a:r>
            <a:r>
              <a:rPr lang="hu-HU" dirty="0" err="1"/>
              <a:t>register</a:t>
            </a:r>
            <a:r>
              <a:rPr lang="hu-HU" dirty="0"/>
              <a:t>(t1);</a:t>
            </a:r>
          </a:p>
          <a:p>
            <a:r>
              <a:rPr lang="hu-HU" dirty="0"/>
              <a:t>Texture2D </a:t>
            </a:r>
            <a:r>
              <a:rPr lang="hu-HU" dirty="0" err="1"/>
              <a:t>bumpTex</a:t>
            </a:r>
            <a:r>
              <a:rPr lang="hu-HU" dirty="0"/>
              <a:t> : </a:t>
            </a:r>
            <a:r>
              <a:rPr lang="hu-HU" dirty="0" err="1"/>
              <a:t>register</a:t>
            </a:r>
            <a:r>
              <a:rPr lang="hu-HU" dirty="0"/>
              <a:t>(t2);</a:t>
            </a:r>
            <a:endParaRPr lang="en-US" dirty="0"/>
          </a:p>
          <a:p>
            <a:r>
              <a:rPr lang="en-US" dirty="0" err="1" smtClean="0"/>
              <a:t>TextureCube</a:t>
            </a:r>
            <a:r>
              <a:rPr lang="en-US" dirty="0" smtClean="0"/>
              <a:t> </a:t>
            </a:r>
            <a:r>
              <a:rPr lang="en-US" dirty="0" err="1"/>
              <a:t>envTex</a:t>
            </a:r>
            <a:r>
              <a:rPr lang="en-US" dirty="0"/>
              <a:t> : register(t3);</a:t>
            </a:r>
            <a:endParaRPr lang="hu-HU" dirty="0"/>
          </a:p>
          <a:p>
            <a:endParaRPr lang="hu-HU" dirty="0"/>
          </a:p>
          <a:p>
            <a:r>
              <a:rPr lang="hu-HU" dirty="0" err="1"/>
              <a:t>SamplerState</a:t>
            </a:r>
            <a:r>
              <a:rPr lang="hu-HU" dirty="0"/>
              <a:t> </a:t>
            </a:r>
            <a:r>
              <a:rPr lang="hu-HU" dirty="0" err="1"/>
              <a:t>sampl</a:t>
            </a:r>
            <a:r>
              <a:rPr lang="hu-HU" dirty="0"/>
              <a:t> : </a:t>
            </a:r>
            <a:r>
              <a:rPr lang="hu-HU" dirty="0" err="1"/>
              <a:t>register</a:t>
            </a:r>
            <a:r>
              <a:rPr lang="hu-HU" dirty="0"/>
              <a:t>(s0);</a:t>
            </a:r>
          </a:p>
          <a:p>
            <a:endParaRPr lang="hu-HU" dirty="0"/>
          </a:p>
          <a:p>
            <a:r>
              <a:rPr lang="hu-HU" dirty="0" err="1"/>
              <a:t>cbuffer</a:t>
            </a:r>
            <a:r>
              <a:rPr lang="hu-HU" dirty="0"/>
              <a:t> </a:t>
            </a:r>
            <a:r>
              <a:rPr lang="hu-HU" dirty="0" err="1"/>
              <a:t>PerFrameCb</a:t>
            </a:r>
            <a:r>
              <a:rPr lang="hu-HU" dirty="0"/>
              <a:t> : </a:t>
            </a:r>
            <a:r>
              <a:rPr lang="hu-HU" dirty="0" err="1"/>
              <a:t>register</a:t>
            </a:r>
            <a:r>
              <a:rPr lang="hu-HU" dirty="0"/>
              <a:t>(b1)</a:t>
            </a:r>
          </a:p>
          <a:p>
            <a:r>
              <a:rPr lang="hu-HU" dirty="0"/>
              <a:t>{</a:t>
            </a:r>
          </a:p>
          <a:p>
            <a:r>
              <a:rPr lang="hu-HU" dirty="0"/>
              <a:t>    float4x4 </a:t>
            </a:r>
            <a:r>
              <a:rPr lang="hu-HU" dirty="0" err="1"/>
              <a:t>viewProj</a:t>
            </a:r>
            <a:r>
              <a:rPr lang="hu-HU" dirty="0"/>
              <a:t>;</a:t>
            </a:r>
          </a:p>
          <a:p>
            <a:r>
              <a:rPr lang="hu-HU" dirty="0"/>
              <a:t>    float4 </a:t>
            </a:r>
            <a:r>
              <a:rPr lang="hu-HU" dirty="0" err="1"/>
              <a:t>lightPos</a:t>
            </a:r>
            <a:r>
              <a:rPr lang="hu-HU" dirty="0"/>
              <a:t>;</a:t>
            </a:r>
          </a:p>
          <a:p>
            <a:r>
              <a:rPr lang="hu-HU" dirty="0"/>
              <a:t>    float4 </a:t>
            </a:r>
            <a:r>
              <a:rPr lang="hu-HU" dirty="0" err="1"/>
              <a:t>eyePos</a:t>
            </a:r>
            <a:r>
              <a:rPr lang="hu-HU" dirty="0"/>
              <a:t>;</a:t>
            </a:r>
          </a:p>
          <a:p>
            <a:r>
              <a:rPr lang="hu-HU" dirty="0"/>
              <a:t>    float4 </a:t>
            </a:r>
            <a:r>
              <a:rPr lang="hu-HU" dirty="0" err="1"/>
              <a:t>lightIntensity</a:t>
            </a:r>
            <a:r>
              <a:rPr lang="hu-HU" dirty="0"/>
              <a:t>;</a:t>
            </a:r>
          </a:p>
          <a:p>
            <a:r>
              <a:rPr lang="hu-HU" dirty="0"/>
              <a:t>}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xmlns="" id="{13397F04-F22D-49B7-9111-3E764FC17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76200"/>
            <a:ext cx="8839200" cy="685800"/>
          </a:xfrm>
        </p:spPr>
        <p:txBody>
          <a:bodyPr/>
          <a:lstStyle/>
          <a:p>
            <a:r>
              <a:rPr lang="en-US" sz="4000" dirty="0" err="1"/>
              <a:t>NormalMapPS.hlsl</a:t>
            </a:r>
            <a:endParaRPr lang="hu-HU" sz="4000" dirty="0"/>
          </a:p>
        </p:txBody>
      </p:sp>
    </p:spTree>
    <p:extLst>
      <p:ext uri="{BB962C8B-B14F-4D97-AF65-F5344CB8AC3E}">
        <p14:creationId xmlns:p14="http://schemas.microsoft.com/office/powerpoint/2010/main" val="5357941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zöveg helye 2"/>
          <p:cNvSpPr>
            <a:spLocks noGrp="1"/>
          </p:cNvSpPr>
          <p:nvPr>
            <p:ph type="body" sz="quarter" idx="13"/>
          </p:nvPr>
        </p:nvSpPr>
        <p:spPr>
          <a:xfrm>
            <a:off x="152400" y="914400"/>
            <a:ext cx="8839200" cy="5791200"/>
          </a:xfrm>
          <a:solidFill>
            <a:schemeClr val="accent5">
              <a:lumMod val="40000"/>
              <a:lumOff val="60000"/>
            </a:schemeClr>
          </a:solidFill>
        </p:spPr>
        <p:txBody>
          <a:bodyPr>
            <a:normAutofit fontScale="62500" lnSpcReduction="20000"/>
          </a:bodyPr>
          <a:lstStyle/>
          <a:p>
            <a:r>
              <a:rPr lang="hu-HU" dirty="0"/>
              <a:t>[</a:t>
            </a:r>
            <a:r>
              <a:rPr lang="hu-HU" dirty="0" err="1"/>
              <a:t>RootSignature</a:t>
            </a:r>
            <a:r>
              <a:rPr lang="hu-HU" dirty="0"/>
              <a:t>(</a:t>
            </a:r>
            <a:r>
              <a:rPr lang="hu-HU" dirty="0" err="1"/>
              <a:t>NormalMapRS</a:t>
            </a:r>
            <a:r>
              <a:rPr lang="hu-HU" dirty="0"/>
              <a:t>)]</a:t>
            </a:r>
          </a:p>
          <a:p>
            <a:r>
              <a:rPr lang="hu-HU" dirty="0"/>
              <a:t>float4 main(</a:t>
            </a:r>
            <a:r>
              <a:rPr lang="hu-HU" dirty="0" err="1"/>
              <a:t>VSOutput</a:t>
            </a:r>
            <a:r>
              <a:rPr lang="hu-HU" dirty="0"/>
              <a:t> </a:t>
            </a:r>
            <a:r>
              <a:rPr lang="hu-HU" dirty="0" err="1"/>
              <a:t>vso</a:t>
            </a:r>
            <a:r>
              <a:rPr lang="hu-HU" dirty="0"/>
              <a:t>) : </a:t>
            </a:r>
            <a:r>
              <a:rPr lang="hu-HU" dirty="0" err="1"/>
              <a:t>SV_Target</a:t>
            </a:r>
            <a:endParaRPr lang="hu-HU" dirty="0"/>
          </a:p>
          <a:p>
            <a:r>
              <a:rPr lang="hu-HU" dirty="0"/>
              <a:t>{</a:t>
            </a:r>
          </a:p>
          <a:p>
            <a:endParaRPr lang="hu-HU" dirty="0"/>
          </a:p>
          <a:p>
            <a:r>
              <a:rPr lang="hu-HU" dirty="0"/>
              <a:t>    float3 n = </a:t>
            </a:r>
            <a:r>
              <a:rPr lang="hu-HU" dirty="0" err="1"/>
              <a:t>normalize</a:t>
            </a:r>
            <a:r>
              <a:rPr lang="hu-HU" dirty="0"/>
              <a:t>(</a:t>
            </a:r>
            <a:r>
              <a:rPr lang="hu-HU" dirty="0" err="1"/>
              <a:t>normalTex.Sample</a:t>
            </a:r>
            <a:r>
              <a:rPr lang="hu-HU" dirty="0"/>
              <a:t>(</a:t>
            </a:r>
            <a:r>
              <a:rPr lang="hu-HU" dirty="0" err="1"/>
              <a:t>sampl</a:t>
            </a:r>
            <a:r>
              <a:rPr lang="hu-HU" dirty="0"/>
              <a:t>, </a:t>
            </a:r>
            <a:r>
              <a:rPr lang="hu-HU" dirty="0" err="1"/>
              <a:t>vso.texCoord</a:t>
            </a:r>
            <a:r>
              <a:rPr lang="hu-HU" dirty="0"/>
              <a:t>).</a:t>
            </a:r>
            <a:r>
              <a:rPr lang="en-US" dirty="0" err="1"/>
              <a:t>xy</a:t>
            </a:r>
            <a:r>
              <a:rPr lang="hu-HU" dirty="0"/>
              <a:t>z - 0.5f);</a:t>
            </a:r>
          </a:p>
          <a:p>
            <a:r>
              <a:rPr lang="hu-HU" dirty="0"/>
              <a:t>    float3 l = </a:t>
            </a:r>
            <a:r>
              <a:rPr lang="hu-HU" dirty="0" err="1"/>
              <a:t>normalize</a:t>
            </a:r>
            <a:r>
              <a:rPr lang="hu-HU" dirty="0"/>
              <a:t>(</a:t>
            </a:r>
            <a:r>
              <a:rPr lang="hu-HU" dirty="0" err="1"/>
              <a:t>vso.lightDirTS</a:t>
            </a:r>
            <a:r>
              <a:rPr lang="hu-HU" dirty="0"/>
              <a:t>);</a:t>
            </a:r>
          </a:p>
          <a:p>
            <a:r>
              <a:rPr lang="hu-HU" dirty="0"/>
              <a:t>    float3 v = </a:t>
            </a:r>
            <a:r>
              <a:rPr lang="hu-HU" dirty="0" err="1"/>
              <a:t>normalize</a:t>
            </a:r>
            <a:r>
              <a:rPr lang="hu-HU" dirty="0"/>
              <a:t>(</a:t>
            </a:r>
            <a:r>
              <a:rPr lang="hu-HU" dirty="0" err="1"/>
              <a:t>vso.viewDirTS</a:t>
            </a:r>
            <a:r>
              <a:rPr lang="hu-HU" dirty="0"/>
              <a:t>);</a:t>
            </a:r>
          </a:p>
          <a:p>
            <a:r>
              <a:rPr lang="hu-HU" dirty="0"/>
              <a:t>    float3 h = </a:t>
            </a:r>
            <a:r>
              <a:rPr lang="hu-HU" dirty="0" err="1"/>
              <a:t>normalize</a:t>
            </a:r>
            <a:r>
              <a:rPr lang="hu-HU" dirty="0"/>
              <a:t>(l + v);</a:t>
            </a:r>
          </a:p>
          <a:p>
            <a:endParaRPr lang="hu-HU" dirty="0"/>
          </a:p>
          <a:p>
            <a:r>
              <a:rPr lang="hu-HU" dirty="0"/>
              <a:t>    </a:t>
            </a:r>
            <a:r>
              <a:rPr lang="hu-HU" dirty="0" err="1"/>
              <a:t>float</a:t>
            </a:r>
            <a:r>
              <a:rPr lang="hu-HU" dirty="0"/>
              <a:t> </a:t>
            </a:r>
            <a:r>
              <a:rPr lang="hu-HU" dirty="0" err="1"/>
              <a:t>ndotl</a:t>
            </a:r>
            <a:r>
              <a:rPr lang="hu-HU" dirty="0"/>
              <a:t> = </a:t>
            </a:r>
            <a:r>
              <a:rPr lang="hu-HU" dirty="0" err="1"/>
              <a:t>saturate</a:t>
            </a:r>
            <a:r>
              <a:rPr lang="hu-HU" dirty="0"/>
              <a:t>(</a:t>
            </a:r>
            <a:r>
              <a:rPr lang="hu-HU" dirty="0" err="1"/>
              <a:t>dot</a:t>
            </a:r>
            <a:r>
              <a:rPr lang="hu-HU" dirty="0"/>
              <a:t>(n, l));</a:t>
            </a:r>
          </a:p>
          <a:p>
            <a:r>
              <a:rPr lang="hu-HU" dirty="0"/>
              <a:t>    </a:t>
            </a:r>
            <a:r>
              <a:rPr lang="hu-HU" dirty="0" err="1"/>
              <a:t>float</a:t>
            </a:r>
            <a:r>
              <a:rPr lang="hu-HU" dirty="0"/>
              <a:t> </a:t>
            </a:r>
            <a:r>
              <a:rPr lang="hu-HU" dirty="0" err="1"/>
              <a:t>ndoth</a:t>
            </a:r>
            <a:r>
              <a:rPr lang="hu-HU" dirty="0"/>
              <a:t> = </a:t>
            </a:r>
            <a:r>
              <a:rPr lang="hu-HU" dirty="0" err="1"/>
              <a:t>saturate</a:t>
            </a:r>
            <a:r>
              <a:rPr lang="hu-HU" dirty="0"/>
              <a:t>(</a:t>
            </a:r>
            <a:r>
              <a:rPr lang="hu-HU" dirty="0" err="1"/>
              <a:t>dot</a:t>
            </a:r>
            <a:r>
              <a:rPr lang="hu-HU" dirty="0"/>
              <a:t>(n, h));</a:t>
            </a:r>
          </a:p>
          <a:p>
            <a:r>
              <a:rPr lang="hu-HU" dirty="0"/>
              <a:t>    </a:t>
            </a:r>
            <a:r>
              <a:rPr lang="hu-HU" dirty="0" err="1"/>
              <a:t>ndoth</a:t>
            </a:r>
            <a:r>
              <a:rPr lang="hu-HU" dirty="0"/>
              <a:t> = </a:t>
            </a:r>
            <a:r>
              <a:rPr lang="hu-HU" dirty="0" err="1"/>
              <a:t>pow</a:t>
            </a:r>
            <a:r>
              <a:rPr lang="hu-HU" dirty="0"/>
              <a:t>(</a:t>
            </a:r>
            <a:r>
              <a:rPr lang="hu-HU" dirty="0" err="1"/>
              <a:t>ndoth</a:t>
            </a:r>
            <a:r>
              <a:rPr lang="hu-HU" dirty="0"/>
              <a:t>, 80);</a:t>
            </a:r>
          </a:p>
          <a:p>
            <a:endParaRPr lang="hu-HU" dirty="0"/>
          </a:p>
          <a:p>
            <a:r>
              <a:rPr lang="hu-HU" dirty="0"/>
              <a:t>    float3 </a:t>
            </a:r>
            <a:r>
              <a:rPr lang="hu-HU" dirty="0" err="1"/>
              <a:t>kd</a:t>
            </a:r>
            <a:r>
              <a:rPr lang="hu-HU" dirty="0"/>
              <a:t> = </a:t>
            </a:r>
            <a:r>
              <a:rPr lang="hu-HU" dirty="0" err="1"/>
              <a:t>diffuseTex.Sample</a:t>
            </a:r>
            <a:r>
              <a:rPr lang="hu-HU" dirty="0"/>
              <a:t>(</a:t>
            </a:r>
            <a:r>
              <a:rPr lang="hu-HU" dirty="0" err="1"/>
              <a:t>sampl</a:t>
            </a:r>
            <a:r>
              <a:rPr lang="hu-HU" dirty="0"/>
              <a:t>, </a:t>
            </a:r>
            <a:r>
              <a:rPr lang="hu-HU" dirty="0" err="1"/>
              <a:t>vso.texCoord</a:t>
            </a:r>
            <a:r>
              <a:rPr lang="hu-HU" dirty="0"/>
              <a:t>).</a:t>
            </a:r>
            <a:r>
              <a:rPr lang="hu-HU" dirty="0" err="1"/>
              <a:t>xyz</a:t>
            </a:r>
            <a:r>
              <a:rPr lang="hu-HU" dirty="0"/>
              <a:t>;</a:t>
            </a:r>
          </a:p>
          <a:p>
            <a:r>
              <a:rPr lang="hu-HU" dirty="0"/>
              <a:t>    </a:t>
            </a:r>
          </a:p>
          <a:p>
            <a:r>
              <a:rPr lang="hu-HU" dirty="0"/>
              <a:t>    </a:t>
            </a:r>
            <a:r>
              <a:rPr lang="hu-HU" dirty="0" err="1"/>
              <a:t>return</a:t>
            </a:r>
            <a:r>
              <a:rPr lang="hu-HU" dirty="0"/>
              <a:t> float4(</a:t>
            </a:r>
            <a:r>
              <a:rPr lang="en-US" dirty="0"/>
              <a:t>(</a:t>
            </a:r>
            <a:r>
              <a:rPr lang="hu-HU" dirty="0" err="1"/>
              <a:t>kd</a:t>
            </a:r>
            <a:r>
              <a:rPr lang="hu-HU" dirty="0"/>
              <a:t> </a:t>
            </a:r>
            <a:r>
              <a:rPr lang="en-US" dirty="0"/>
              <a:t>+ </a:t>
            </a:r>
            <a:r>
              <a:rPr lang="en-US" dirty="0" err="1"/>
              <a:t>ndoth</a:t>
            </a:r>
            <a:r>
              <a:rPr lang="en-US" dirty="0"/>
              <a:t>)</a:t>
            </a:r>
            <a:r>
              <a:rPr lang="hu-HU" dirty="0"/>
              <a:t>* </a:t>
            </a:r>
            <a:r>
              <a:rPr lang="hu-HU" dirty="0" err="1"/>
              <a:t>ndotl</a:t>
            </a:r>
            <a:r>
              <a:rPr lang="hu-HU" dirty="0"/>
              <a:t>, 1);</a:t>
            </a:r>
          </a:p>
          <a:p>
            <a:r>
              <a:rPr lang="hu-HU" dirty="0"/>
              <a:t>}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xmlns="" id="{13397F04-F22D-49B7-9111-3E764FC17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76200"/>
            <a:ext cx="8839200" cy="685800"/>
          </a:xfrm>
        </p:spPr>
        <p:txBody>
          <a:bodyPr/>
          <a:lstStyle/>
          <a:p>
            <a:r>
              <a:rPr lang="en-US" sz="4000" dirty="0" err="1"/>
              <a:t>NormalMapPS.hlsl</a:t>
            </a:r>
            <a:r>
              <a:rPr lang="en-US" sz="4000" dirty="0"/>
              <a:t> - 2</a:t>
            </a:r>
            <a:endParaRPr lang="hu-HU" sz="4000" dirty="0"/>
          </a:p>
        </p:txBody>
      </p:sp>
    </p:spTree>
    <p:extLst>
      <p:ext uri="{BB962C8B-B14F-4D97-AF65-F5344CB8AC3E}">
        <p14:creationId xmlns:p14="http://schemas.microsoft.com/office/powerpoint/2010/main" val="18065664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zöveg helye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hu-HU" sz="2400" dirty="0" smtClean="0"/>
              <a:t>shadedMesh-</a:t>
            </a:r>
            <a:r>
              <a:rPr lang="hu-HU" sz="2400" dirty="0"/>
              <a:t>&gt;Draw(commandList.Get());</a:t>
            </a:r>
            <a:endParaRPr lang="en-US" sz="1200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xmlns="" id="{13397F04-F22D-49B7-9111-3E764FC17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76200"/>
            <a:ext cx="8839200" cy="685800"/>
          </a:xfrm>
        </p:spPr>
        <p:txBody>
          <a:bodyPr/>
          <a:lstStyle/>
          <a:p>
            <a:r>
              <a:rPr lang="en-US" dirty="0" err="1"/>
              <a:t>PopulateCommandList</a:t>
            </a:r>
            <a:r>
              <a:rPr lang="en-US" dirty="0"/>
              <a:t>()</a:t>
            </a:r>
            <a:endParaRPr lang="hu-HU" sz="4000" dirty="0"/>
          </a:p>
        </p:txBody>
      </p:sp>
      <p:sp>
        <p:nvSpPr>
          <p:cNvPr id="4" name="Rounded Rectangle 3"/>
          <p:cNvSpPr/>
          <p:nvPr/>
        </p:nvSpPr>
        <p:spPr>
          <a:xfrm>
            <a:off x="4038600" y="2057400"/>
            <a:ext cx="4114800" cy="1524000"/>
          </a:xfrm>
          <a:prstGeom prst="round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 smtClean="0">
                <a:solidFill>
                  <a:schemeClr val="tx1"/>
                </a:solidFill>
                <a:latin typeface="Bauhaus 93" panose="04030905020B02020C02" pitchFamily="82" charset="0"/>
              </a:rPr>
              <a:t>rendes entitás lesz, a SceneManager rajzolja</a:t>
            </a:r>
            <a:endParaRPr lang="en-US" dirty="0">
              <a:solidFill>
                <a:schemeClr val="tx1"/>
              </a:solidFill>
              <a:latin typeface="Bauhaus 93" panose="04030905020B02020C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18280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Most </a:t>
            </a:r>
            <a:r>
              <a:rPr lang="en-US" dirty="0" err="1"/>
              <a:t>itt</a:t>
            </a:r>
            <a:r>
              <a:rPr lang="en-US" dirty="0"/>
              <a:t> </a:t>
            </a:r>
            <a:r>
              <a:rPr lang="en-US" dirty="0" err="1"/>
              <a:t>tartunk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8D3CD185-667A-4E0F-955B-F2A8FAB346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417638"/>
            <a:ext cx="4912297" cy="4754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4811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Kitérő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F62C8B52-D758-4140-8811-1798221C51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Értsük</a:t>
            </a:r>
            <a:r>
              <a:rPr lang="en-US" dirty="0"/>
              <a:t> meg, </a:t>
            </a:r>
            <a:r>
              <a:rPr lang="en-US" dirty="0" err="1"/>
              <a:t>hogy</a:t>
            </a:r>
            <a:r>
              <a:rPr lang="en-US" dirty="0"/>
              <a:t> </a:t>
            </a:r>
            <a:r>
              <a:rPr lang="en-US" dirty="0" err="1"/>
              <a:t>hogyan</a:t>
            </a:r>
            <a:r>
              <a:rPr lang="en-US" dirty="0"/>
              <a:t> is m</a:t>
            </a:r>
            <a:r>
              <a:rPr lang="hu-HU" dirty="0"/>
              <a:t>ű</a:t>
            </a:r>
            <a:r>
              <a:rPr lang="en-US" dirty="0" err="1"/>
              <a:t>ködik</a:t>
            </a:r>
            <a:r>
              <a:rPr lang="en-US" dirty="0"/>
              <a:t> </a:t>
            </a:r>
            <a:r>
              <a:rPr lang="en-US" dirty="0" err="1"/>
              <a:t>ez</a:t>
            </a:r>
            <a:endParaRPr lang="en-US" dirty="0"/>
          </a:p>
          <a:p>
            <a:r>
              <a:rPr lang="en-US" dirty="0"/>
              <a:t>A pixel </a:t>
            </a:r>
            <a:r>
              <a:rPr lang="en-US" dirty="0" err="1"/>
              <a:t>shaderben</a:t>
            </a:r>
            <a:r>
              <a:rPr lang="en-US" dirty="0"/>
              <a:t> </a:t>
            </a:r>
            <a:r>
              <a:rPr lang="en-US" dirty="0" err="1"/>
              <a:t>csak</a:t>
            </a:r>
            <a:r>
              <a:rPr lang="en-US" dirty="0"/>
              <a:t> a </a:t>
            </a:r>
            <a:r>
              <a:rPr lang="en-US" dirty="0" err="1"/>
              <a:t>lightDirTS</a:t>
            </a:r>
            <a:r>
              <a:rPr lang="en-US" dirty="0"/>
              <a:t>-t </a:t>
            </a:r>
            <a:r>
              <a:rPr lang="en-US" dirty="0" err="1"/>
              <a:t>majd</a:t>
            </a:r>
            <a:r>
              <a:rPr lang="en-US" dirty="0"/>
              <a:t> a </a:t>
            </a:r>
            <a:r>
              <a:rPr lang="en-US" dirty="0" err="1"/>
              <a:t>viewDirTS</a:t>
            </a:r>
            <a:r>
              <a:rPr lang="en-US" dirty="0"/>
              <a:t>-t </a:t>
            </a:r>
            <a:r>
              <a:rPr lang="en-US" dirty="0" err="1"/>
              <a:t>rajzoltassuk</a:t>
            </a:r>
            <a:r>
              <a:rPr lang="en-US" dirty="0"/>
              <a:t> </a:t>
            </a:r>
            <a:r>
              <a:rPr lang="en-US" dirty="0" err="1"/>
              <a:t>ki</a:t>
            </a:r>
            <a:r>
              <a:rPr lang="en-US" dirty="0"/>
              <a:t>. </a:t>
            </a:r>
            <a:r>
              <a:rPr lang="en-US" dirty="0" err="1"/>
              <a:t>Itt</a:t>
            </a:r>
            <a:r>
              <a:rPr lang="en-US" dirty="0"/>
              <a:t> </a:t>
            </a:r>
            <a:r>
              <a:rPr lang="en-US" dirty="0" err="1"/>
              <a:t>segít</a:t>
            </a:r>
            <a:r>
              <a:rPr lang="en-US" dirty="0"/>
              <a:t> </a:t>
            </a:r>
            <a:r>
              <a:rPr lang="en-US" dirty="0" err="1"/>
              <a:t>az</a:t>
            </a:r>
            <a:r>
              <a:rPr lang="en-US" dirty="0"/>
              <a:t>, ha </a:t>
            </a:r>
            <a:r>
              <a:rPr lang="en-US" dirty="0" err="1"/>
              <a:t>egyszerű</a:t>
            </a:r>
            <a:r>
              <a:rPr lang="en-US" dirty="0"/>
              <a:t> </a:t>
            </a:r>
            <a:r>
              <a:rPr lang="en-US" dirty="0" err="1"/>
              <a:t>irányaid</a:t>
            </a:r>
            <a:r>
              <a:rPr lang="en-US" dirty="0"/>
              <a:t> </a:t>
            </a:r>
            <a:r>
              <a:rPr lang="en-US" dirty="0" err="1"/>
              <a:t>vannak</a:t>
            </a:r>
            <a:r>
              <a:rPr lang="en-US" dirty="0"/>
              <a:t>.</a:t>
            </a:r>
          </a:p>
          <a:p>
            <a:r>
              <a:rPr lang="en-US" dirty="0"/>
              <a:t>A </a:t>
            </a:r>
            <a:r>
              <a:rPr lang="en-US" dirty="0" err="1"/>
              <a:t>következő</a:t>
            </a:r>
            <a:r>
              <a:rPr lang="en-US" dirty="0"/>
              <a:t> </a:t>
            </a:r>
            <a:r>
              <a:rPr lang="en-US" dirty="0" err="1"/>
              <a:t>képeken</a:t>
            </a:r>
            <a:r>
              <a:rPr lang="en-US" dirty="0"/>
              <a:t> a </a:t>
            </a:r>
            <a:r>
              <a:rPr lang="en-US" dirty="0" err="1"/>
              <a:t>fény</a:t>
            </a:r>
            <a:r>
              <a:rPr lang="en-US" dirty="0"/>
              <a:t> (0,1,0,0)-ban van, a </a:t>
            </a:r>
            <a:r>
              <a:rPr lang="en-US" dirty="0" err="1"/>
              <a:t>kamera</a:t>
            </a:r>
            <a:r>
              <a:rPr lang="en-US" dirty="0"/>
              <a:t> </a:t>
            </a:r>
            <a:r>
              <a:rPr lang="en-US" dirty="0" err="1"/>
              <a:t>pedig</a:t>
            </a:r>
            <a:r>
              <a:rPr lang="en-US" dirty="0"/>
              <a:t> a -Z </a:t>
            </a:r>
            <a:r>
              <a:rPr lang="en-US" dirty="0" err="1"/>
              <a:t>irány</a:t>
            </a:r>
            <a:r>
              <a:rPr lang="en-US" dirty="0"/>
              <a:t> </a:t>
            </a:r>
            <a:r>
              <a:rPr lang="en-US" dirty="0" err="1"/>
              <a:t>felé</a:t>
            </a:r>
            <a:r>
              <a:rPr lang="en-US" dirty="0"/>
              <a:t> </a:t>
            </a:r>
            <a:r>
              <a:rPr lang="en-US" dirty="0" err="1"/>
              <a:t>néz</a:t>
            </a:r>
            <a:r>
              <a:rPr lang="en-US" dirty="0"/>
              <a:t> (Note </a:t>
            </a:r>
            <a:r>
              <a:rPr lang="en-US" dirty="0" err="1"/>
              <a:t>segíthet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8002357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Kitérő</a:t>
            </a:r>
            <a:r>
              <a:rPr lang="en-US" dirty="0"/>
              <a:t> - 2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4D81D22A-7829-42CB-A3EB-8BDB2863B317}"/>
              </a:ext>
            </a:extLst>
          </p:cNvPr>
          <p:cNvSpPr txBox="1"/>
          <p:nvPr/>
        </p:nvSpPr>
        <p:spPr>
          <a:xfrm>
            <a:off x="838200" y="1600200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LightDirTS</a:t>
            </a:r>
            <a:endParaRPr lang="hu-H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1769AFB1-B3F6-4743-85DA-010877E4956B}"/>
              </a:ext>
            </a:extLst>
          </p:cNvPr>
          <p:cNvSpPr txBox="1"/>
          <p:nvPr/>
        </p:nvSpPr>
        <p:spPr>
          <a:xfrm>
            <a:off x="5105400" y="1590886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ViewDirTS</a:t>
            </a:r>
            <a:endParaRPr lang="hu-HU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140A98FE-804B-4F01-90C0-B245EA11A2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2133466"/>
            <a:ext cx="4239217" cy="401688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765C1893-0C9D-4577-9F01-4E7CC5A977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988" y="2186469"/>
            <a:ext cx="4093624" cy="3910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4022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Kitérő</a:t>
            </a:r>
            <a:r>
              <a:rPr lang="en-US" dirty="0"/>
              <a:t> - 3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00E66297-714F-4E8A-A51D-467355EC57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400" y="2177591"/>
            <a:ext cx="4153480" cy="399153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25500986-CC90-4564-ACDA-F3979E95F455}"/>
              </a:ext>
            </a:extLst>
          </p:cNvPr>
          <p:cNvSpPr txBox="1"/>
          <p:nvPr/>
        </p:nvSpPr>
        <p:spPr>
          <a:xfrm>
            <a:off x="2686340" y="1413966"/>
            <a:ext cx="365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Normal </a:t>
            </a:r>
            <a:r>
              <a:rPr lang="en-US" dirty="0" err="1"/>
              <a:t>textúra</a:t>
            </a:r>
            <a:r>
              <a:rPr lang="en-US" dirty="0"/>
              <a:t> </a:t>
            </a:r>
            <a:r>
              <a:rPr lang="en-US" dirty="0" err="1"/>
              <a:t>értékei</a:t>
            </a:r>
            <a:r>
              <a:rPr lang="en-US" dirty="0"/>
              <a:t> (XYZ)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1179723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Kitérő</a:t>
            </a:r>
            <a:r>
              <a:rPr lang="en-US" dirty="0"/>
              <a:t> - 4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4D81D22A-7829-42CB-A3EB-8BDB2863B317}"/>
              </a:ext>
            </a:extLst>
          </p:cNvPr>
          <p:cNvSpPr txBox="1"/>
          <p:nvPr/>
        </p:nvSpPr>
        <p:spPr>
          <a:xfrm>
            <a:off x="2362200" y="921131"/>
            <a:ext cx="3657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 </a:t>
            </a:r>
            <a:r>
              <a:rPr lang="en-US" dirty="0" err="1"/>
              <a:t>sima</a:t>
            </a:r>
            <a:r>
              <a:rPr lang="en-US" dirty="0"/>
              <a:t> </a:t>
            </a:r>
            <a:r>
              <a:rPr lang="en-US" dirty="0" err="1"/>
              <a:t>ndotl</a:t>
            </a:r>
            <a:endParaRPr lang="en-US" dirty="0"/>
          </a:p>
          <a:p>
            <a:pPr algn="ctr"/>
            <a:r>
              <a:rPr lang="en-US" dirty="0"/>
              <a:t>(</a:t>
            </a:r>
            <a:r>
              <a:rPr lang="en-US" dirty="0" err="1"/>
              <a:t>nincs</a:t>
            </a:r>
            <a:r>
              <a:rPr lang="en-US" dirty="0"/>
              <a:t> </a:t>
            </a:r>
            <a:r>
              <a:rPr lang="en-US" dirty="0" err="1"/>
              <a:t>spekuláris</a:t>
            </a:r>
            <a:r>
              <a:rPr lang="en-US" dirty="0"/>
              <a:t> tag)</a:t>
            </a:r>
            <a:endParaRPr lang="hu-HU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25500986-CC90-4564-ACDA-F3979E95F455}"/>
              </a:ext>
            </a:extLst>
          </p:cNvPr>
          <p:cNvSpPr txBox="1"/>
          <p:nvPr/>
        </p:nvSpPr>
        <p:spPr>
          <a:xfrm>
            <a:off x="-304800" y="1207753"/>
            <a:ext cx="365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Diffúz</a:t>
            </a:r>
            <a:r>
              <a:rPr lang="en-US" dirty="0"/>
              <a:t> </a:t>
            </a:r>
            <a:r>
              <a:rPr lang="en-US" dirty="0" err="1"/>
              <a:t>textúra</a:t>
            </a:r>
            <a:endParaRPr lang="hu-H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B1702D2A-EEAF-40E5-96D2-F738D64826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1650467"/>
            <a:ext cx="2286000" cy="22482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8F8A8FEA-2F57-407E-AF54-54D9A732E7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0" y="1618221"/>
            <a:ext cx="2286000" cy="22805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B08BD859-2B6A-4B04-9718-EB3D6C9642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5000" y="1613523"/>
            <a:ext cx="2391209" cy="228050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ECDDBBEF-CE58-4959-B4C0-2A21EE9EAFDE}"/>
              </a:ext>
            </a:extLst>
          </p:cNvPr>
          <p:cNvSpPr txBox="1"/>
          <p:nvPr/>
        </p:nvSpPr>
        <p:spPr>
          <a:xfrm>
            <a:off x="5715000" y="4006353"/>
            <a:ext cx="365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Normál</a:t>
            </a:r>
            <a:r>
              <a:rPr lang="en-US" dirty="0"/>
              <a:t> map </a:t>
            </a:r>
            <a:r>
              <a:rPr lang="en-US" dirty="0" err="1"/>
              <a:t>ndotl</a:t>
            </a:r>
            <a:r>
              <a:rPr lang="en-US" dirty="0"/>
              <a:t>, </a:t>
            </a:r>
            <a:r>
              <a:rPr lang="en-US" dirty="0" err="1"/>
              <a:t>ndoth</a:t>
            </a:r>
            <a:endParaRPr lang="hu-HU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60FEBDB4-A241-4536-94E7-F21FF15E43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19760" y="4419600"/>
            <a:ext cx="2314240" cy="216376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6774F095-604A-44AB-A818-C27D7D0717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15000" y="4411456"/>
            <a:ext cx="2314240" cy="217190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78C72277-43D9-485D-93B2-815C1785BBAC}"/>
              </a:ext>
            </a:extLst>
          </p:cNvPr>
          <p:cNvSpPr txBox="1"/>
          <p:nvPr/>
        </p:nvSpPr>
        <p:spPr>
          <a:xfrm>
            <a:off x="6200440" y="1174212"/>
            <a:ext cx="365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ndotl</a:t>
            </a:r>
            <a:r>
              <a:rPr lang="en-US" dirty="0"/>
              <a:t>, </a:t>
            </a:r>
            <a:r>
              <a:rPr lang="en-US" dirty="0" err="1"/>
              <a:t>ndoth</a:t>
            </a:r>
            <a:endParaRPr lang="hu-HU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323DB50C-3101-4C6B-A969-A0ADDFB3D1B5}"/>
              </a:ext>
            </a:extLst>
          </p:cNvPr>
          <p:cNvSpPr txBox="1"/>
          <p:nvPr/>
        </p:nvSpPr>
        <p:spPr>
          <a:xfrm>
            <a:off x="3214520" y="3990084"/>
            <a:ext cx="365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Normál</a:t>
            </a:r>
            <a:r>
              <a:rPr lang="en-US" dirty="0"/>
              <a:t> map </a:t>
            </a:r>
            <a:r>
              <a:rPr lang="en-US" dirty="0" err="1"/>
              <a:t>ndotl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9787661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Mire </a:t>
            </a:r>
            <a:r>
              <a:rPr lang="en-US" dirty="0" err="1"/>
              <a:t>jó</a:t>
            </a:r>
            <a:r>
              <a:rPr lang="en-US" dirty="0"/>
              <a:t> a normal map?</a:t>
            </a:r>
          </a:p>
        </p:txBody>
      </p:sp>
      <p:sp>
        <p:nvSpPr>
          <p:cNvPr id="4" name="Tartalom helye 2">
            <a:extLst>
              <a:ext uri="{FF2B5EF4-FFF2-40B4-BE49-F238E27FC236}">
                <a16:creationId xmlns:a16="http://schemas.microsoft.com/office/drawing/2014/main" xmlns="" id="{6656AE22-C593-43CD-BEF3-6FFD0E284A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05400"/>
          </a:xfrm>
        </p:spPr>
        <p:txBody>
          <a:bodyPr/>
          <a:lstStyle/>
          <a:p>
            <a:r>
              <a:rPr lang="en-US" dirty="0" err="1"/>
              <a:t>Új</a:t>
            </a:r>
            <a:r>
              <a:rPr lang="en-US" dirty="0"/>
              <a:t> </a:t>
            </a:r>
            <a:r>
              <a:rPr lang="en-US" dirty="0" err="1"/>
              <a:t>vertexek</a:t>
            </a:r>
            <a:r>
              <a:rPr lang="en-US" dirty="0"/>
              <a:t> </a:t>
            </a:r>
            <a:r>
              <a:rPr lang="en-US" dirty="0" err="1"/>
              <a:t>beszúrása</a:t>
            </a:r>
            <a:r>
              <a:rPr lang="en-US" dirty="0"/>
              <a:t> </a:t>
            </a:r>
            <a:r>
              <a:rPr lang="en-US" dirty="0" err="1"/>
              <a:t>nélkül</a:t>
            </a:r>
            <a:r>
              <a:rPr lang="en-US" dirty="0"/>
              <a:t> </a:t>
            </a:r>
            <a:r>
              <a:rPr lang="en-US" dirty="0" err="1"/>
              <a:t>tudunk</a:t>
            </a:r>
            <a:r>
              <a:rPr lang="en-US" dirty="0"/>
              <a:t> </a:t>
            </a:r>
            <a:r>
              <a:rPr lang="en-US" dirty="0" err="1"/>
              <a:t>felületi</a:t>
            </a:r>
            <a:r>
              <a:rPr lang="en-US" dirty="0"/>
              <a:t> </a:t>
            </a:r>
            <a:r>
              <a:rPr lang="en-US" dirty="0" err="1"/>
              <a:t>barázdákat</a:t>
            </a:r>
            <a:r>
              <a:rPr lang="en-US" dirty="0"/>
              <a:t>, </a:t>
            </a:r>
            <a:r>
              <a:rPr lang="en-US" dirty="0" err="1"/>
              <a:t>részleteket</a:t>
            </a:r>
            <a:r>
              <a:rPr lang="en-US" dirty="0"/>
              <a:t> </a:t>
            </a:r>
            <a:r>
              <a:rPr lang="en-US" dirty="0" err="1"/>
              <a:t>elhelyezni</a:t>
            </a:r>
            <a:r>
              <a:rPr lang="en-US" dirty="0"/>
              <a:t> a </a:t>
            </a:r>
            <a:r>
              <a:rPr lang="en-US" dirty="0" err="1"/>
              <a:t>felületen</a:t>
            </a:r>
            <a:r>
              <a:rPr lang="en-US" dirty="0"/>
              <a:t>, </a:t>
            </a:r>
            <a:r>
              <a:rPr lang="en-US" dirty="0" err="1"/>
              <a:t>ezzel</a:t>
            </a:r>
            <a:r>
              <a:rPr lang="en-US" dirty="0"/>
              <a:t> </a:t>
            </a:r>
            <a:r>
              <a:rPr lang="en-US" dirty="0" err="1"/>
              <a:t>életet</a:t>
            </a:r>
            <a:r>
              <a:rPr lang="en-US" dirty="0"/>
              <a:t> </a:t>
            </a:r>
            <a:r>
              <a:rPr lang="en-US" dirty="0" err="1"/>
              <a:t>adva</a:t>
            </a:r>
            <a:r>
              <a:rPr lang="en-US" dirty="0"/>
              <a:t> a </a:t>
            </a:r>
            <a:r>
              <a:rPr lang="en-US" dirty="0" err="1"/>
              <a:t>színtérnek</a:t>
            </a:r>
            <a:endParaRPr lang="en-US" dirty="0"/>
          </a:p>
          <a:p>
            <a:r>
              <a:rPr lang="en-US" dirty="0" err="1"/>
              <a:t>Kifejezetten</a:t>
            </a:r>
            <a:r>
              <a:rPr lang="en-US" dirty="0"/>
              <a:t> </a:t>
            </a:r>
            <a:r>
              <a:rPr lang="en-US" dirty="0" err="1"/>
              <a:t>elterjedt</a:t>
            </a:r>
            <a:r>
              <a:rPr lang="en-US" dirty="0"/>
              <a:t>, </a:t>
            </a:r>
            <a:r>
              <a:rPr lang="en-US" dirty="0" err="1"/>
              <a:t>olcsónak</a:t>
            </a:r>
            <a:r>
              <a:rPr lang="en-US" dirty="0"/>
              <a:t> </a:t>
            </a:r>
            <a:r>
              <a:rPr lang="en-US" dirty="0" err="1"/>
              <a:t>számító</a:t>
            </a:r>
            <a:r>
              <a:rPr lang="en-US" dirty="0"/>
              <a:t> m</a:t>
            </a:r>
            <a:r>
              <a:rPr lang="hu-HU" dirty="0"/>
              <a:t>ű</a:t>
            </a:r>
            <a:r>
              <a:rPr lang="en-US" dirty="0" err="1"/>
              <a:t>velet</a:t>
            </a:r>
            <a:endParaRPr lang="en-US" dirty="0"/>
          </a:p>
          <a:p>
            <a:r>
              <a:rPr lang="en-US" dirty="0" err="1"/>
              <a:t>Negatívuma</a:t>
            </a:r>
            <a:r>
              <a:rPr lang="en-US" dirty="0"/>
              <a:t>, </a:t>
            </a:r>
            <a:r>
              <a:rPr lang="en-US" dirty="0" err="1"/>
              <a:t>hogy</a:t>
            </a:r>
            <a:r>
              <a:rPr lang="en-US" dirty="0"/>
              <a:t> a </a:t>
            </a:r>
            <a:r>
              <a:rPr lang="en-US" dirty="0" err="1"/>
              <a:t>silhouetten</a:t>
            </a:r>
            <a:r>
              <a:rPr lang="en-US" dirty="0"/>
              <a:t> </a:t>
            </a:r>
            <a:r>
              <a:rPr lang="en-US" dirty="0" err="1"/>
              <a:t>látszik</a:t>
            </a:r>
            <a:r>
              <a:rPr lang="en-US" dirty="0"/>
              <a:t>, </a:t>
            </a:r>
            <a:r>
              <a:rPr lang="en-US" dirty="0" err="1"/>
              <a:t>hogy</a:t>
            </a:r>
            <a:r>
              <a:rPr lang="en-US" dirty="0"/>
              <a:t> </a:t>
            </a:r>
            <a:r>
              <a:rPr lang="en-US" dirty="0" err="1"/>
              <a:t>nincs</a:t>
            </a:r>
            <a:r>
              <a:rPr lang="en-US" dirty="0"/>
              <a:t> </a:t>
            </a:r>
            <a:r>
              <a:rPr lang="en-US" dirty="0" err="1"/>
              <a:t>ott</a:t>
            </a:r>
            <a:r>
              <a:rPr lang="en-US" dirty="0"/>
              <a:t> </a:t>
            </a:r>
            <a:r>
              <a:rPr lang="en-US" dirty="0" err="1"/>
              <a:t>tényleges</a:t>
            </a:r>
            <a:r>
              <a:rPr lang="en-US" dirty="0"/>
              <a:t> </a:t>
            </a:r>
            <a:r>
              <a:rPr lang="en-US" dirty="0" err="1"/>
              <a:t>plusz</a:t>
            </a:r>
            <a:r>
              <a:rPr lang="en-US" dirty="0"/>
              <a:t> </a:t>
            </a:r>
            <a:r>
              <a:rPr lang="en-US" dirty="0" err="1"/>
              <a:t>részlet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59869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zöveg helye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62500" lnSpcReduction="20000"/>
          </a:bodyPr>
          <a:lstStyle/>
          <a:p>
            <a:r>
              <a:rPr lang="hu-HU" dirty="0" err="1"/>
              <a:t>Egg</a:t>
            </a:r>
            <a:r>
              <a:rPr lang="hu-HU" dirty="0"/>
              <a:t>::</a:t>
            </a:r>
            <a:r>
              <a:rPr lang="hu-HU" dirty="0" err="1"/>
              <a:t>Mesh</a:t>
            </a:r>
            <a:r>
              <a:rPr lang="hu-HU" dirty="0"/>
              <a:t>::</a:t>
            </a:r>
            <a:r>
              <a:rPr lang="hu-HU" dirty="0" err="1"/>
              <a:t>Geometry</a:t>
            </a:r>
            <a:r>
              <a:rPr lang="hu-HU" dirty="0"/>
              <a:t>::P </a:t>
            </a:r>
            <a:r>
              <a:rPr lang="hu-HU" dirty="0" err="1"/>
              <a:t>bumpGeom</a:t>
            </a:r>
            <a:r>
              <a:rPr lang="hu-HU" dirty="0"/>
              <a:t> = </a:t>
            </a:r>
            <a:r>
              <a:rPr lang="hu-HU" dirty="0" err="1"/>
              <a:t>Egg</a:t>
            </a:r>
            <a:r>
              <a:rPr lang="hu-HU" dirty="0"/>
              <a:t>::</a:t>
            </a:r>
            <a:r>
              <a:rPr lang="hu-HU" dirty="0" err="1"/>
              <a:t>Importer</a:t>
            </a:r>
            <a:r>
              <a:rPr lang="hu-HU" dirty="0"/>
              <a:t>::</a:t>
            </a:r>
            <a:r>
              <a:rPr lang="hu-HU" dirty="0" err="1"/>
              <a:t>ImportWithTangentSpace</a:t>
            </a:r>
            <a:r>
              <a:rPr lang="hu-HU" dirty="0"/>
              <a:t>(</a:t>
            </a:r>
            <a:r>
              <a:rPr lang="hu-HU" dirty="0" err="1"/>
              <a:t>device.Get</a:t>
            </a:r>
            <a:r>
              <a:rPr lang="hu-HU" dirty="0"/>
              <a:t>(), “</a:t>
            </a:r>
            <a:r>
              <a:rPr lang="en-US" dirty="0" err="1"/>
              <a:t>sphere.fbx</a:t>
            </a:r>
            <a:r>
              <a:rPr lang="hu-HU" dirty="0"/>
              <a:t>");</a:t>
            </a:r>
          </a:p>
          <a:p>
            <a:endParaRPr lang="hu-HU" dirty="0"/>
          </a:p>
          <a:p>
            <a:r>
              <a:rPr lang="en-US" dirty="0" err="1"/>
              <a:t>shadedMesh</a:t>
            </a:r>
            <a:r>
              <a:rPr lang="en-US" dirty="0"/>
              <a:t> = Egg::Mesh::Shaded::Create(</a:t>
            </a:r>
            <a:r>
              <a:rPr lang="en-US" dirty="0" err="1"/>
              <a:t>psoManager.get</a:t>
            </a:r>
            <a:r>
              <a:rPr lang="en-US" dirty="0"/>
              <a:t>(), material, </a:t>
            </a:r>
            <a:r>
              <a:rPr lang="en-US" dirty="0" err="1"/>
              <a:t>bumpGeom</a:t>
            </a:r>
            <a:r>
              <a:rPr lang="en-US" dirty="0"/>
              <a:t>);</a:t>
            </a:r>
          </a:p>
          <a:p>
            <a:endParaRPr lang="hu-HU" dirty="0"/>
          </a:p>
          <a:p>
            <a:r>
              <a:rPr lang="hu-HU" dirty="0" err="1"/>
              <a:t>diffuseTex</a:t>
            </a:r>
            <a:r>
              <a:rPr lang="hu-HU" dirty="0"/>
              <a:t> = </a:t>
            </a:r>
            <a:r>
              <a:rPr lang="hu-HU" dirty="0" err="1"/>
              <a:t>Egg</a:t>
            </a:r>
            <a:r>
              <a:rPr lang="hu-HU" dirty="0"/>
              <a:t>::</a:t>
            </a:r>
            <a:r>
              <a:rPr lang="hu-HU" dirty="0" err="1"/>
              <a:t>Importer</a:t>
            </a:r>
            <a:r>
              <a:rPr lang="hu-HU" dirty="0"/>
              <a:t>::ImportTexture2D(</a:t>
            </a:r>
            <a:r>
              <a:rPr lang="hu-HU" dirty="0" err="1"/>
              <a:t>device.Get</a:t>
            </a:r>
            <a:r>
              <a:rPr lang="hu-HU" dirty="0"/>
              <a:t>(), "</a:t>
            </a:r>
            <a:r>
              <a:rPr lang="hu-HU" dirty="0">
                <a:solidFill>
                  <a:srgbClr val="FF0000"/>
                </a:solidFill>
              </a:rPr>
              <a:t>rkd.jpg</a:t>
            </a:r>
            <a:r>
              <a:rPr lang="hu-HU" dirty="0"/>
              <a:t>");</a:t>
            </a:r>
          </a:p>
          <a:p>
            <a:r>
              <a:rPr lang="hu-HU" dirty="0" err="1"/>
              <a:t>diffuseTex.CreateSRV</a:t>
            </a:r>
            <a:r>
              <a:rPr lang="hu-HU" dirty="0"/>
              <a:t>(</a:t>
            </a:r>
            <a:r>
              <a:rPr lang="hu-HU" dirty="0" err="1"/>
              <a:t>device.Get</a:t>
            </a:r>
            <a:r>
              <a:rPr lang="hu-HU" dirty="0"/>
              <a:t>(), </a:t>
            </a:r>
            <a:r>
              <a:rPr lang="en-US" dirty="0" err="1"/>
              <a:t>texHeap</a:t>
            </a:r>
            <a:r>
              <a:rPr lang="hu-HU" dirty="0"/>
              <a:t>.</a:t>
            </a:r>
            <a:r>
              <a:rPr lang="hu-HU" dirty="0" err="1"/>
              <a:t>Get</a:t>
            </a:r>
            <a:r>
              <a:rPr lang="hu-HU" dirty="0"/>
              <a:t>(), 0);</a:t>
            </a:r>
          </a:p>
          <a:p>
            <a:endParaRPr lang="hu-HU" dirty="0"/>
          </a:p>
          <a:p>
            <a:r>
              <a:rPr lang="hu-HU" dirty="0" err="1"/>
              <a:t>normalTex</a:t>
            </a:r>
            <a:r>
              <a:rPr lang="hu-HU" dirty="0"/>
              <a:t> = </a:t>
            </a:r>
            <a:r>
              <a:rPr lang="hu-HU" dirty="0" err="1"/>
              <a:t>Egg</a:t>
            </a:r>
            <a:r>
              <a:rPr lang="hu-HU" dirty="0"/>
              <a:t>::</a:t>
            </a:r>
            <a:r>
              <a:rPr lang="hu-HU" dirty="0" err="1"/>
              <a:t>Importer</a:t>
            </a:r>
            <a:r>
              <a:rPr lang="hu-HU" dirty="0"/>
              <a:t>::ImportTexture2D(</a:t>
            </a:r>
            <a:r>
              <a:rPr lang="hu-HU" dirty="0" err="1"/>
              <a:t>device.Get</a:t>
            </a:r>
            <a:r>
              <a:rPr lang="hu-HU" dirty="0"/>
              <a:t>(), "</a:t>
            </a:r>
            <a:r>
              <a:rPr lang="hu-HU" dirty="0">
                <a:solidFill>
                  <a:srgbClr val="FF0000"/>
                </a:solidFill>
              </a:rPr>
              <a:t>rnormal.jpg</a:t>
            </a:r>
            <a:r>
              <a:rPr lang="hu-HU" dirty="0"/>
              <a:t>");</a:t>
            </a:r>
          </a:p>
          <a:p>
            <a:r>
              <a:rPr lang="hu-HU" dirty="0" err="1"/>
              <a:t>normalTex.CreateSRV</a:t>
            </a:r>
            <a:r>
              <a:rPr lang="hu-HU" dirty="0"/>
              <a:t>(</a:t>
            </a:r>
            <a:r>
              <a:rPr lang="hu-HU" dirty="0" err="1"/>
              <a:t>device.Get</a:t>
            </a:r>
            <a:r>
              <a:rPr lang="hu-HU" dirty="0"/>
              <a:t>(), </a:t>
            </a:r>
            <a:r>
              <a:rPr lang="en-US" dirty="0" err="1"/>
              <a:t>texHeap</a:t>
            </a:r>
            <a:r>
              <a:rPr lang="hu-HU" dirty="0"/>
              <a:t>.</a:t>
            </a:r>
            <a:r>
              <a:rPr lang="hu-HU" dirty="0" err="1"/>
              <a:t>Get</a:t>
            </a:r>
            <a:r>
              <a:rPr lang="hu-HU" dirty="0"/>
              <a:t>(), 1);</a:t>
            </a:r>
          </a:p>
          <a:p>
            <a:endParaRPr lang="hu-HU" dirty="0"/>
          </a:p>
          <a:p>
            <a:r>
              <a:rPr lang="hu-HU" dirty="0" err="1"/>
              <a:t>bumpTex</a:t>
            </a:r>
            <a:r>
              <a:rPr lang="hu-HU" dirty="0"/>
              <a:t> = </a:t>
            </a:r>
            <a:r>
              <a:rPr lang="hu-HU" dirty="0" err="1"/>
              <a:t>Egg</a:t>
            </a:r>
            <a:r>
              <a:rPr lang="hu-HU" dirty="0"/>
              <a:t>::</a:t>
            </a:r>
            <a:r>
              <a:rPr lang="hu-HU" dirty="0" err="1"/>
              <a:t>Importer</a:t>
            </a:r>
            <a:r>
              <a:rPr lang="hu-HU" dirty="0"/>
              <a:t>::ImportTexture2D(</a:t>
            </a:r>
            <a:r>
              <a:rPr lang="hu-HU" dirty="0" err="1"/>
              <a:t>device.Get</a:t>
            </a:r>
            <a:r>
              <a:rPr lang="hu-HU" dirty="0"/>
              <a:t>(), "rbump.jpg");</a:t>
            </a:r>
          </a:p>
          <a:p>
            <a:r>
              <a:rPr lang="hu-HU" dirty="0" err="1"/>
              <a:t>bumpTex.CreateSRV</a:t>
            </a:r>
            <a:r>
              <a:rPr lang="hu-HU" dirty="0"/>
              <a:t>(</a:t>
            </a:r>
            <a:r>
              <a:rPr lang="hu-HU" dirty="0" err="1"/>
              <a:t>device.Get</a:t>
            </a:r>
            <a:r>
              <a:rPr lang="hu-HU" dirty="0"/>
              <a:t>(), </a:t>
            </a:r>
            <a:r>
              <a:rPr lang="en-US" dirty="0" err="1"/>
              <a:t>texHeap</a:t>
            </a:r>
            <a:r>
              <a:rPr lang="hu-HU" dirty="0"/>
              <a:t>.</a:t>
            </a:r>
            <a:r>
              <a:rPr lang="hu-HU" dirty="0" err="1"/>
              <a:t>Get</a:t>
            </a:r>
            <a:r>
              <a:rPr lang="hu-HU" dirty="0"/>
              <a:t>(), 2);</a:t>
            </a:r>
            <a:endParaRPr lang="en-US" sz="1600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xmlns="" id="{13397F04-F22D-49B7-9111-3E764FC17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76200"/>
            <a:ext cx="8839200" cy="685800"/>
          </a:xfrm>
        </p:spPr>
        <p:txBody>
          <a:bodyPr/>
          <a:lstStyle/>
          <a:p>
            <a:r>
              <a:rPr lang="hu-HU" dirty="0" err="1"/>
              <a:t>LoadAssets</a:t>
            </a:r>
            <a:r>
              <a:rPr lang="hu-HU" dirty="0"/>
              <a:t>()</a:t>
            </a:r>
            <a:r>
              <a:rPr lang="en-US" dirty="0"/>
              <a:t>- </a:t>
            </a:r>
            <a:r>
              <a:rPr lang="en-US" dirty="0" err="1"/>
              <a:t>más</a:t>
            </a:r>
            <a:r>
              <a:rPr lang="en-US" dirty="0"/>
              <a:t> </a:t>
            </a:r>
            <a:r>
              <a:rPr lang="en-US" dirty="0" err="1"/>
              <a:t>textúra</a:t>
            </a:r>
            <a:endParaRPr lang="hu-HU" sz="4000" dirty="0"/>
          </a:p>
        </p:txBody>
      </p:sp>
      <p:sp>
        <p:nvSpPr>
          <p:cNvPr id="4" name="Rounded Rectangle 3"/>
          <p:cNvSpPr/>
          <p:nvPr/>
        </p:nvSpPr>
        <p:spPr>
          <a:xfrm>
            <a:off x="4038600" y="2057400"/>
            <a:ext cx="4114800" cy="1524000"/>
          </a:xfrm>
          <a:prstGeom prst="round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 smtClean="0">
                <a:solidFill>
                  <a:schemeClr val="tx1"/>
                </a:solidFill>
                <a:latin typeface="Bauhaus 93" panose="04030905020B02020C02" pitchFamily="82" charset="0"/>
              </a:rPr>
              <a:t>luában változtatjuk</a:t>
            </a:r>
            <a:endParaRPr lang="en-US" dirty="0">
              <a:solidFill>
                <a:schemeClr val="tx1"/>
              </a:solidFill>
              <a:latin typeface="Bauhaus 93" panose="04030905020B02020C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60083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Most </a:t>
            </a:r>
            <a:r>
              <a:rPr lang="en-US" dirty="0" err="1"/>
              <a:t>itt</a:t>
            </a:r>
            <a:r>
              <a:rPr lang="en-US" dirty="0"/>
              <a:t> </a:t>
            </a:r>
            <a:r>
              <a:rPr lang="en-US" dirty="0" err="1"/>
              <a:t>tartunk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1BDBF18C-BEFD-4A97-B5B1-8A91A3FA3B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8128" y="1905000"/>
            <a:ext cx="4067743" cy="3829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4923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Texture tiling – “</a:t>
            </a:r>
            <a:r>
              <a:rPr lang="en-US" dirty="0" err="1"/>
              <a:t>Csempézés</a:t>
            </a:r>
            <a:r>
              <a:rPr lang="en-US" dirty="0"/>
              <a:t>”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F62C8B52-D758-4140-8811-1798221C51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Jó</a:t>
            </a:r>
            <a:r>
              <a:rPr lang="en-US" dirty="0"/>
              <a:t> </a:t>
            </a:r>
            <a:r>
              <a:rPr lang="en-US" dirty="0" err="1"/>
              <a:t>lenne</a:t>
            </a:r>
            <a:r>
              <a:rPr lang="en-US" dirty="0"/>
              <a:t>, ha </a:t>
            </a:r>
            <a:r>
              <a:rPr lang="en-US" dirty="0" err="1"/>
              <a:t>sűrűbben</a:t>
            </a:r>
            <a:r>
              <a:rPr lang="en-US" dirty="0"/>
              <a:t> </a:t>
            </a:r>
            <a:r>
              <a:rPr lang="en-US" dirty="0" err="1"/>
              <a:t>lenne</a:t>
            </a:r>
            <a:r>
              <a:rPr lang="en-US" dirty="0"/>
              <a:t> a </a:t>
            </a:r>
            <a:r>
              <a:rPr lang="en-US" dirty="0" err="1"/>
              <a:t>kőtextúra</a:t>
            </a:r>
            <a:r>
              <a:rPr lang="en-US" dirty="0"/>
              <a:t>, </a:t>
            </a:r>
            <a:r>
              <a:rPr lang="en-US" dirty="0" err="1"/>
              <a:t>ezt</a:t>
            </a:r>
            <a:r>
              <a:rPr lang="en-US" dirty="0"/>
              <a:t> </a:t>
            </a:r>
            <a:r>
              <a:rPr lang="en-US" dirty="0" err="1"/>
              <a:t>úgy</a:t>
            </a:r>
            <a:r>
              <a:rPr lang="en-US" dirty="0"/>
              <a:t> </a:t>
            </a:r>
            <a:r>
              <a:rPr lang="en-US" dirty="0" err="1"/>
              <a:t>érjük</a:t>
            </a:r>
            <a:r>
              <a:rPr lang="en-US" dirty="0"/>
              <a:t> el, </a:t>
            </a:r>
            <a:r>
              <a:rPr lang="en-US" dirty="0" err="1"/>
              <a:t>hogy</a:t>
            </a:r>
            <a:r>
              <a:rPr lang="en-US" dirty="0"/>
              <a:t> ha </a:t>
            </a:r>
            <a:r>
              <a:rPr lang="en-US" dirty="0" err="1"/>
              <a:t>többször</a:t>
            </a:r>
            <a:r>
              <a:rPr lang="en-US" dirty="0"/>
              <a:t> </a:t>
            </a:r>
            <a:r>
              <a:rPr lang="en-US" dirty="0" err="1"/>
              <a:t>rátesszük</a:t>
            </a:r>
            <a:r>
              <a:rPr lang="en-US" dirty="0"/>
              <a:t>.</a:t>
            </a:r>
          </a:p>
          <a:p>
            <a:r>
              <a:rPr lang="en-US" dirty="0" err="1"/>
              <a:t>Szorozzuk</a:t>
            </a:r>
            <a:r>
              <a:rPr lang="en-US" dirty="0"/>
              <a:t> meg </a:t>
            </a:r>
            <a:r>
              <a:rPr lang="en-US" dirty="0" err="1"/>
              <a:t>az</a:t>
            </a:r>
            <a:r>
              <a:rPr lang="en-US" dirty="0"/>
              <a:t> UV </a:t>
            </a:r>
            <a:r>
              <a:rPr lang="en-US" dirty="0" err="1"/>
              <a:t>textúra</a:t>
            </a:r>
            <a:r>
              <a:rPr lang="en-US" dirty="0"/>
              <a:t> </a:t>
            </a:r>
            <a:r>
              <a:rPr lang="en-US" dirty="0" err="1"/>
              <a:t>koordinátát</a:t>
            </a:r>
            <a:r>
              <a:rPr lang="en-US" dirty="0"/>
              <a:t> </a:t>
            </a:r>
            <a:r>
              <a:rPr lang="en-US" dirty="0" err="1"/>
              <a:t>egy</a:t>
            </a:r>
            <a:r>
              <a:rPr lang="en-US" dirty="0"/>
              <a:t> </a:t>
            </a:r>
            <a:r>
              <a:rPr lang="en-US" dirty="0" err="1"/>
              <a:t>egész</a:t>
            </a:r>
            <a:r>
              <a:rPr lang="en-US" dirty="0"/>
              <a:t> </a:t>
            </a:r>
            <a:r>
              <a:rPr lang="en-US" dirty="0" err="1"/>
              <a:t>számmal</a:t>
            </a:r>
            <a:r>
              <a:rPr lang="en-US" dirty="0"/>
              <a:t>, </a:t>
            </a:r>
            <a:r>
              <a:rPr lang="en-US" dirty="0" err="1"/>
              <a:t>ez</a:t>
            </a:r>
            <a:r>
              <a:rPr lang="en-US" dirty="0"/>
              <a:t> </a:t>
            </a:r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dirty="0" err="1"/>
              <a:t>lesz</a:t>
            </a:r>
            <a:r>
              <a:rPr lang="en-US" dirty="0"/>
              <a:t>, </a:t>
            </a:r>
            <a:r>
              <a:rPr lang="en-US" dirty="0" err="1"/>
              <a:t>hogy</a:t>
            </a:r>
            <a:r>
              <a:rPr lang="en-US" dirty="0"/>
              <a:t> </a:t>
            </a:r>
            <a:r>
              <a:rPr lang="en-US" dirty="0" err="1"/>
              <a:t>hányszor</a:t>
            </a:r>
            <a:r>
              <a:rPr lang="en-US" dirty="0"/>
              <a:t> </a:t>
            </a:r>
            <a:r>
              <a:rPr lang="en-US" dirty="0" err="1"/>
              <a:t>ismétlődjön</a:t>
            </a:r>
            <a:r>
              <a:rPr lang="en-US" dirty="0"/>
              <a:t> U </a:t>
            </a:r>
            <a:r>
              <a:rPr lang="en-US" dirty="0" err="1"/>
              <a:t>illetve</a:t>
            </a:r>
            <a:r>
              <a:rPr lang="en-US" dirty="0"/>
              <a:t> V </a:t>
            </a:r>
            <a:r>
              <a:rPr lang="en-US" dirty="0" err="1"/>
              <a:t>irányban</a:t>
            </a:r>
            <a:r>
              <a:rPr lang="en-US" dirty="0"/>
              <a:t>.</a:t>
            </a:r>
          </a:p>
          <a:p>
            <a:r>
              <a:rPr lang="en-US" dirty="0" err="1"/>
              <a:t>Ez</a:t>
            </a:r>
            <a:r>
              <a:rPr lang="en-US" dirty="0"/>
              <a:t> </a:t>
            </a:r>
            <a:r>
              <a:rPr lang="en-US" dirty="0" err="1"/>
              <a:t>önmagában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elég</a:t>
            </a:r>
            <a:r>
              <a:rPr lang="en-US" dirty="0"/>
              <a:t>, </a:t>
            </a:r>
            <a:r>
              <a:rPr lang="en-US" dirty="0" err="1"/>
              <a:t>kell</a:t>
            </a:r>
            <a:r>
              <a:rPr lang="en-US" dirty="0"/>
              <a:t> </a:t>
            </a:r>
            <a:r>
              <a:rPr lang="en-US" dirty="0" err="1"/>
              <a:t>hozzá</a:t>
            </a:r>
            <a:r>
              <a:rPr lang="en-US" dirty="0"/>
              <a:t> </a:t>
            </a:r>
            <a:r>
              <a:rPr lang="en-US" dirty="0" err="1"/>
              <a:t>egy</a:t>
            </a:r>
            <a:r>
              <a:rPr lang="en-US" dirty="0"/>
              <a:t> </a:t>
            </a:r>
            <a:r>
              <a:rPr lang="en-US" dirty="0" err="1"/>
              <a:t>jó</a:t>
            </a:r>
            <a:r>
              <a:rPr lang="en-US" dirty="0"/>
              <a:t> sampler state.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8115325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Texture tiling – “</a:t>
            </a:r>
            <a:r>
              <a:rPr lang="en-US" dirty="0" err="1"/>
              <a:t>Csempézés</a:t>
            </a:r>
            <a:r>
              <a:rPr lang="en-US" dirty="0"/>
              <a:t>”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F62C8B52-D758-4140-8811-1798221C51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Jó</a:t>
            </a:r>
            <a:r>
              <a:rPr lang="en-US" dirty="0"/>
              <a:t> </a:t>
            </a:r>
            <a:r>
              <a:rPr lang="en-US" dirty="0" err="1"/>
              <a:t>lenne</a:t>
            </a:r>
            <a:r>
              <a:rPr lang="en-US" dirty="0"/>
              <a:t>, ha </a:t>
            </a:r>
            <a:r>
              <a:rPr lang="en-US" dirty="0" err="1"/>
              <a:t>sűrűbben</a:t>
            </a:r>
            <a:r>
              <a:rPr lang="en-US" dirty="0"/>
              <a:t> </a:t>
            </a:r>
            <a:r>
              <a:rPr lang="en-US" dirty="0" err="1"/>
              <a:t>lenne</a:t>
            </a:r>
            <a:r>
              <a:rPr lang="en-US" dirty="0"/>
              <a:t> a </a:t>
            </a:r>
            <a:r>
              <a:rPr lang="en-US" dirty="0" err="1"/>
              <a:t>kőtextúra</a:t>
            </a:r>
            <a:r>
              <a:rPr lang="en-US" dirty="0"/>
              <a:t>, </a:t>
            </a:r>
            <a:r>
              <a:rPr lang="en-US" dirty="0" err="1"/>
              <a:t>ezt</a:t>
            </a:r>
            <a:r>
              <a:rPr lang="en-US" dirty="0"/>
              <a:t> </a:t>
            </a:r>
            <a:r>
              <a:rPr lang="en-US" dirty="0" err="1"/>
              <a:t>úgy</a:t>
            </a:r>
            <a:r>
              <a:rPr lang="en-US" dirty="0"/>
              <a:t> </a:t>
            </a:r>
            <a:r>
              <a:rPr lang="en-US" dirty="0" err="1"/>
              <a:t>érjük</a:t>
            </a:r>
            <a:r>
              <a:rPr lang="en-US" dirty="0"/>
              <a:t> el, </a:t>
            </a:r>
            <a:r>
              <a:rPr lang="en-US" dirty="0" err="1"/>
              <a:t>hogy</a:t>
            </a:r>
            <a:r>
              <a:rPr lang="en-US" dirty="0"/>
              <a:t> ha </a:t>
            </a:r>
            <a:r>
              <a:rPr lang="en-US" dirty="0" err="1"/>
              <a:t>többször</a:t>
            </a:r>
            <a:r>
              <a:rPr lang="en-US" dirty="0"/>
              <a:t> </a:t>
            </a:r>
            <a:r>
              <a:rPr lang="en-US" dirty="0" err="1"/>
              <a:t>rátesszük</a:t>
            </a:r>
            <a:r>
              <a:rPr lang="en-US" dirty="0"/>
              <a:t>.</a:t>
            </a:r>
          </a:p>
          <a:p>
            <a:r>
              <a:rPr lang="en-US" dirty="0" err="1"/>
              <a:t>Szorozzuk</a:t>
            </a:r>
            <a:r>
              <a:rPr lang="en-US" dirty="0"/>
              <a:t> meg </a:t>
            </a:r>
            <a:r>
              <a:rPr lang="en-US" dirty="0" err="1"/>
              <a:t>az</a:t>
            </a:r>
            <a:r>
              <a:rPr lang="en-US" dirty="0"/>
              <a:t> UV </a:t>
            </a:r>
            <a:r>
              <a:rPr lang="en-US" dirty="0" err="1"/>
              <a:t>textúra</a:t>
            </a:r>
            <a:r>
              <a:rPr lang="en-US" dirty="0"/>
              <a:t> </a:t>
            </a:r>
            <a:r>
              <a:rPr lang="en-US" dirty="0" err="1"/>
              <a:t>koordinátát</a:t>
            </a:r>
            <a:r>
              <a:rPr lang="en-US" dirty="0"/>
              <a:t> </a:t>
            </a:r>
            <a:r>
              <a:rPr lang="en-US" dirty="0" err="1"/>
              <a:t>egy</a:t>
            </a:r>
            <a:r>
              <a:rPr lang="en-US" dirty="0"/>
              <a:t> </a:t>
            </a:r>
            <a:r>
              <a:rPr lang="en-US" dirty="0" err="1"/>
              <a:t>egész</a:t>
            </a:r>
            <a:r>
              <a:rPr lang="en-US" dirty="0"/>
              <a:t> </a:t>
            </a:r>
            <a:r>
              <a:rPr lang="en-US" dirty="0" err="1"/>
              <a:t>számmal</a:t>
            </a:r>
            <a:r>
              <a:rPr lang="en-US" dirty="0"/>
              <a:t>, </a:t>
            </a:r>
            <a:r>
              <a:rPr lang="en-US" dirty="0" err="1"/>
              <a:t>ez</a:t>
            </a:r>
            <a:r>
              <a:rPr lang="en-US" dirty="0"/>
              <a:t> </a:t>
            </a:r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dirty="0" err="1"/>
              <a:t>lesz</a:t>
            </a:r>
            <a:r>
              <a:rPr lang="en-US" dirty="0"/>
              <a:t>, </a:t>
            </a:r>
            <a:r>
              <a:rPr lang="en-US" dirty="0" err="1"/>
              <a:t>hogy</a:t>
            </a:r>
            <a:r>
              <a:rPr lang="en-US" dirty="0"/>
              <a:t> </a:t>
            </a:r>
            <a:r>
              <a:rPr lang="en-US" dirty="0" err="1"/>
              <a:t>hányszor</a:t>
            </a:r>
            <a:r>
              <a:rPr lang="en-US" dirty="0"/>
              <a:t> </a:t>
            </a:r>
            <a:r>
              <a:rPr lang="en-US" dirty="0" err="1"/>
              <a:t>ismétlődjön</a:t>
            </a:r>
            <a:r>
              <a:rPr lang="en-US" dirty="0"/>
              <a:t> U </a:t>
            </a:r>
            <a:r>
              <a:rPr lang="en-US" dirty="0" err="1"/>
              <a:t>illetve</a:t>
            </a:r>
            <a:r>
              <a:rPr lang="en-US" dirty="0"/>
              <a:t> V </a:t>
            </a:r>
            <a:r>
              <a:rPr lang="en-US" dirty="0" err="1"/>
              <a:t>irányban</a:t>
            </a:r>
            <a:r>
              <a:rPr lang="en-US" dirty="0"/>
              <a:t>.</a:t>
            </a:r>
          </a:p>
          <a:p>
            <a:r>
              <a:rPr lang="en-US" dirty="0" err="1"/>
              <a:t>Ez</a:t>
            </a:r>
            <a:r>
              <a:rPr lang="en-US" dirty="0"/>
              <a:t> </a:t>
            </a:r>
            <a:r>
              <a:rPr lang="en-US" dirty="0" err="1"/>
              <a:t>önmagában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elég</a:t>
            </a:r>
            <a:r>
              <a:rPr lang="en-US" dirty="0"/>
              <a:t>, </a:t>
            </a:r>
            <a:r>
              <a:rPr lang="en-US" dirty="0" err="1"/>
              <a:t>kell</a:t>
            </a:r>
            <a:r>
              <a:rPr lang="en-US" dirty="0"/>
              <a:t> </a:t>
            </a:r>
            <a:r>
              <a:rPr lang="en-US" dirty="0" err="1"/>
              <a:t>hozzá</a:t>
            </a:r>
            <a:r>
              <a:rPr lang="en-US" dirty="0"/>
              <a:t> </a:t>
            </a:r>
            <a:r>
              <a:rPr lang="en-US" dirty="0" err="1"/>
              <a:t>egy</a:t>
            </a:r>
            <a:r>
              <a:rPr lang="en-US" dirty="0"/>
              <a:t> </a:t>
            </a:r>
            <a:r>
              <a:rPr lang="en-US" dirty="0" err="1"/>
              <a:t>jó</a:t>
            </a:r>
            <a:r>
              <a:rPr lang="en-US" dirty="0"/>
              <a:t> sampler state.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8181522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zöveg helye 2"/>
          <p:cNvSpPr>
            <a:spLocks noGrp="1"/>
          </p:cNvSpPr>
          <p:nvPr>
            <p:ph type="body" sz="quarter" idx="13"/>
          </p:nvPr>
        </p:nvSpPr>
        <p:spPr>
          <a:solidFill>
            <a:schemeClr val="accent5">
              <a:lumMod val="40000"/>
              <a:lumOff val="60000"/>
            </a:schemeClr>
          </a:solidFill>
        </p:spPr>
        <p:txBody>
          <a:bodyPr>
            <a:normAutofit/>
          </a:bodyPr>
          <a:lstStyle/>
          <a:p>
            <a:r>
              <a:rPr lang="en-US" sz="2400" dirty="0"/>
              <a:t>#define </a:t>
            </a:r>
            <a:r>
              <a:rPr lang="en-US" sz="2400" dirty="0" err="1"/>
              <a:t>NormalMapRS</a:t>
            </a:r>
            <a:r>
              <a:rPr lang="en-US" sz="2400" dirty="0"/>
              <a:t> "</a:t>
            </a:r>
            <a:r>
              <a:rPr lang="en-US" sz="2400" dirty="0" err="1"/>
              <a:t>RootFlags</a:t>
            </a:r>
            <a:r>
              <a:rPr lang="en-US" sz="2400" dirty="0"/>
              <a:t>( ALLOW_INPUT_ASSEMBLER_INPUT_LAYOUT ), CBV(b0),</a:t>
            </a:r>
          </a:p>
          <a:p>
            <a:r>
              <a:rPr lang="en-US" sz="2400" dirty="0"/>
              <a:t>  CBV(b1),</a:t>
            </a:r>
          </a:p>
          <a:p>
            <a:r>
              <a:rPr lang="en-US" sz="2400" dirty="0"/>
              <a:t>	</a:t>
            </a:r>
            <a:r>
              <a:rPr lang="en-US" sz="2400" dirty="0" err="1"/>
              <a:t>DescriptorTable</a:t>
            </a:r>
            <a:r>
              <a:rPr lang="en-US" sz="2400" dirty="0"/>
              <a:t>(SRV(t0, </a:t>
            </a:r>
            <a:r>
              <a:rPr lang="en-US" sz="2400" dirty="0" err="1"/>
              <a:t>numDescriptors</a:t>
            </a:r>
            <a:r>
              <a:rPr lang="en-US" sz="2400" dirty="0"/>
              <a:t>=3)), </a:t>
            </a:r>
          </a:p>
          <a:p>
            <a:r>
              <a:rPr lang="en-US" sz="2400" dirty="0"/>
              <a:t>	</a:t>
            </a:r>
            <a:r>
              <a:rPr lang="en-US" sz="2400" dirty="0" err="1"/>
              <a:t>StaticSampler</a:t>
            </a:r>
            <a:r>
              <a:rPr lang="en-US" sz="2400" dirty="0"/>
              <a:t>(s0,</a:t>
            </a:r>
            <a:endParaRPr lang="en-US" sz="2400" dirty="0">
              <a:solidFill>
                <a:srgbClr val="FF0000"/>
              </a:solidFill>
            </a:endParaRPr>
          </a:p>
          <a:p>
            <a:r>
              <a:rPr lang="en-US" sz="2400" dirty="0">
                <a:solidFill>
                  <a:srgbClr val="FF0000"/>
                </a:solidFill>
              </a:rPr>
              <a:t>	</a:t>
            </a:r>
            <a:r>
              <a:rPr lang="en-US" sz="2400" dirty="0" err="1">
                <a:solidFill>
                  <a:srgbClr val="FF0000"/>
                </a:solidFill>
              </a:rPr>
              <a:t>addressU</a:t>
            </a:r>
            <a:r>
              <a:rPr lang="en-US" sz="2400" dirty="0">
                <a:solidFill>
                  <a:srgbClr val="FF0000"/>
                </a:solidFill>
              </a:rPr>
              <a:t> = TEXTURE_ADDRESS_WRAP,</a:t>
            </a:r>
          </a:p>
          <a:p>
            <a:r>
              <a:rPr lang="en-US" sz="2400" dirty="0">
                <a:solidFill>
                  <a:srgbClr val="FF0000"/>
                </a:solidFill>
              </a:rPr>
              <a:t>	</a:t>
            </a:r>
            <a:r>
              <a:rPr lang="en-US" sz="2400" dirty="0" err="1">
                <a:solidFill>
                  <a:srgbClr val="FF0000"/>
                </a:solidFill>
              </a:rPr>
              <a:t>addressV</a:t>
            </a:r>
            <a:r>
              <a:rPr lang="en-US" sz="2400" dirty="0">
                <a:solidFill>
                  <a:srgbClr val="FF0000"/>
                </a:solidFill>
              </a:rPr>
              <a:t> = TEXTURE_ADDRESS_WRAP,</a:t>
            </a:r>
          </a:p>
          <a:p>
            <a:r>
              <a:rPr lang="en-US" sz="2400" dirty="0">
                <a:solidFill>
                  <a:srgbClr val="FF0000"/>
                </a:solidFill>
              </a:rPr>
              <a:t>	filter = FILTER_MIN_MAG_MIP_LINEAR</a:t>
            </a:r>
            <a:r>
              <a:rPr lang="en-US" sz="2400" dirty="0"/>
              <a:t>)”</a:t>
            </a:r>
            <a:endParaRPr lang="en-US" sz="1200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xmlns="" id="{13397F04-F22D-49B7-9111-3E764FC17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76200"/>
            <a:ext cx="8839200" cy="685800"/>
          </a:xfrm>
        </p:spPr>
        <p:txBody>
          <a:bodyPr/>
          <a:lstStyle/>
          <a:p>
            <a:r>
              <a:rPr lang="en-US" sz="4000" dirty="0" err="1"/>
              <a:t>RootSignatures.hlsli</a:t>
            </a:r>
            <a:endParaRPr lang="hu-HU" sz="4000" dirty="0"/>
          </a:p>
        </p:txBody>
      </p:sp>
    </p:spTree>
    <p:extLst>
      <p:ext uri="{BB962C8B-B14F-4D97-AF65-F5344CB8AC3E}">
        <p14:creationId xmlns:p14="http://schemas.microsoft.com/office/powerpoint/2010/main" val="3090671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zöveg helye 2"/>
          <p:cNvSpPr>
            <a:spLocks noGrp="1"/>
          </p:cNvSpPr>
          <p:nvPr>
            <p:ph type="body" sz="quarter" idx="13"/>
          </p:nvPr>
        </p:nvSpPr>
        <p:spPr>
          <a:xfrm>
            <a:off x="152400" y="914400"/>
            <a:ext cx="8839200" cy="5791200"/>
          </a:xfrm>
          <a:solidFill>
            <a:schemeClr val="accent5">
              <a:lumMod val="40000"/>
              <a:lumOff val="60000"/>
            </a:schemeClr>
          </a:solidFill>
        </p:spPr>
        <p:txBody>
          <a:bodyPr>
            <a:normAutofit fontScale="85000" lnSpcReduction="10000"/>
          </a:bodyPr>
          <a:lstStyle/>
          <a:p>
            <a:r>
              <a:rPr lang="hu-HU" dirty="0"/>
              <a:t> </a:t>
            </a:r>
            <a:r>
              <a:rPr lang="en-US" dirty="0"/>
              <a:t>		</a:t>
            </a:r>
            <a:r>
              <a:rPr lang="hu-HU" dirty="0"/>
              <a:t>float3x3 </a:t>
            </a:r>
            <a:r>
              <a:rPr lang="hu-HU" dirty="0" err="1"/>
              <a:t>tbn</a:t>
            </a:r>
            <a:r>
              <a:rPr lang="hu-HU" dirty="0"/>
              <a:t> = { t, b, n };</a:t>
            </a:r>
            <a:endParaRPr lang="en-US" dirty="0"/>
          </a:p>
          <a:p>
            <a:r>
              <a:rPr lang="hu-HU" dirty="0"/>
              <a:t> </a:t>
            </a:r>
          </a:p>
          <a:p>
            <a:r>
              <a:rPr lang="hu-HU" dirty="0"/>
              <a:t>    </a:t>
            </a:r>
            <a:r>
              <a:rPr lang="hu-HU" dirty="0" err="1"/>
              <a:t>VSOutput</a:t>
            </a:r>
            <a:r>
              <a:rPr lang="hu-HU" dirty="0"/>
              <a:t> </a:t>
            </a:r>
            <a:r>
              <a:rPr lang="hu-HU" dirty="0" err="1"/>
              <a:t>vso</a:t>
            </a:r>
            <a:r>
              <a:rPr lang="hu-HU" dirty="0"/>
              <a:t>;</a:t>
            </a:r>
          </a:p>
          <a:p>
            <a:r>
              <a:rPr lang="hu-HU" dirty="0"/>
              <a:t>    </a:t>
            </a:r>
            <a:r>
              <a:rPr lang="hu-HU" dirty="0" err="1"/>
              <a:t>vso.position</a:t>
            </a:r>
            <a:r>
              <a:rPr lang="hu-HU" dirty="0"/>
              <a:t> = </a:t>
            </a:r>
            <a:r>
              <a:rPr lang="hu-HU" dirty="0" err="1"/>
              <a:t>mul</a:t>
            </a:r>
            <a:r>
              <a:rPr lang="hu-HU" dirty="0"/>
              <a:t>(</a:t>
            </a:r>
            <a:r>
              <a:rPr lang="hu-HU" dirty="0" err="1"/>
              <a:t>viewProj</a:t>
            </a:r>
            <a:r>
              <a:rPr lang="hu-HU" dirty="0"/>
              <a:t>, </a:t>
            </a:r>
            <a:r>
              <a:rPr lang="en-US" dirty="0"/>
              <a:t>							</a:t>
            </a:r>
            <a:r>
              <a:rPr lang="hu-HU" dirty="0" err="1"/>
              <a:t>worldPos</a:t>
            </a:r>
            <a:r>
              <a:rPr lang="hu-HU" dirty="0"/>
              <a:t>);</a:t>
            </a:r>
          </a:p>
          <a:p>
            <a:r>
              <a:rPr lang="hu-HU" dirty="0"/>
              <a:t>    </a:t>
            </a:r>
            <a:r>
              <a:rPr lang="hu-HU" dirty="0" err="1"/>
              <a:t>vso.normal</a:t>
            </a:r>
            <a:r>
              <a:rPr lang="hu-HU" dirty="0"/>
              <a:t> = n;</a:t>
            </a:r>
          </a:p>
          <a:p>
            <a:r>
              <a:rPr lang="hu-HU" dirty="0"/>
              <a:t>    </a:t>
            </a:r>
            <a:r>
              <a:rPr lang="hu-HU" dirty="0" err="1"/>
              <a:t>vso.texCoord</a:t>
            </a:r>
            <a:r>
              <a:rPr lang="hu-HU" dirty="0"/>
              <a:t> = </a:t>
            </a:r>
            <a:r>
              <a:rPr lang="hu-HU" dirty="0" err="1"/>
              <a:t>iao.texCoord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* 4.0f</a:t>
            </a:r>
            <a:r>
              <a:rPr lang="hu-HU" dirty="0"/>
              <a:t>;</a:t>
            </a:r>
          </a:p>
          <a:p>
            <a:r>
              <a:rPr lang="hu-HU" dirty="0"/>
              <a:t>    </a:t>
            </a:r>
            <a:r>
              <a:rPr lang="hu-HU" dirty="0" err="1"/>
              <a:t>vso.lightDirTS</a:t>
            </a:r>
            <a:r>
              <a:rPr lang="hu-HU" dirty="0"/>
              <a:t> = </a:t>
            </a:r>
            <a:r>
              <a:rPr lang="hu-HU" dirty="0" err="1"/>
              <a:t>mul</a:t>
            </a:r>
            <a:r>
              <a:rPr lang="hu-HU" dirty="0"/>
              <a:t>(</a:t>
            </a:r>
            <a:r>
              <a:rPr lang="hu-HU" dirty="0" err="1"/>
              <a:t>tbn</a:t>
            </a:r>
            <a:r>
              <a:rPr lang="hu-HU" dirty="0"/>
              <a:t>, </a:t>
            </a:r>
            <a:r>
              <a:rPr lang="hu-HU" dirty="0" err="1"/>
              <a:t>lightDir</a:t>
            </a:r>
            <a:r>
              <a:rPr lang="hu-HU" dirty="0"/>
              <a:t>);</a:t>
            </a:r>
          </a:p>
          <a:p>
            <a:r>
              <a:rPr lang="hu-HU" dirty="0"/>
              <a:t>    </a:t>
            </a:r>
            <a:r>
              <a:rPr lang="hu-HU" dirty="0" err="1"/>
              <a:t>vso.viewDirTS</a:t>
            </a:r>
            <a:r>
              <a:rPr lang="hu-HU" dirty="0"/>
              <a:t> = </a:t>
            </a:r>
            <a:r>
              <a:rPr lang="hu-HU" dirty="0" err="1"/>
              <a:t>mul</a:t>
            </a:r>
            <a:r>
              <a:rPr lang="hu-HU" dirty="0"/>
              <a:t>(</a:t>
            </a:r>
            <a:r>
              <a:rPr lang="hu-HU" dirty="0" err="1"/>
              <a:t>tbn</a:t>
            </a:r>
            <a:r>
              <a:rPr lang="hu-HU" dirty="0"/>
              <a:t>, </a:t>
            </a:r>
            <a:r>
              <a:rPr lang="hu-HU" dirty="0" err="1"/>
              <a:t>viewDir</a:t>
            </a:r>
            <a:r>
              <a:rPr lang="hu-HU" dirty="0"/>
              <a:t>);</a:t>
            </a:r>
          </a:p>
          <a:p>
            <a:endParaRPr lang="hu-HU" dirty="0"/>
          </a:p>
          <a:p>
            <a:r>
              <a:rPr lang="hu-HU" dirty="0"/>
              <a:t>    </a:t>
            </a:r>
            <a:r>
              <a:rPr lang="hu-HU" dirty="0" err="1"/>
              <a:t>return</a:t>
            </a:r>
            <a:r>
              <a:rPr lang="hu-HU" dirty="0"/>
              <a:t> </a:t>
            </a:r>
            <a:r>
              <a:rPr lang="hu-HU" dirty="0" err="1"/>
              <a:t>vso</a:t>
            </a:r>
            <a:r>
              <a:rPr lang="hu-HU" dirty="0"/>
              <a:t>;</a:t>
            </a:r>
          </a:p>
          <a:p>
            <a:r>
              <a:rPr lang="hu-HU" dirty="0"/>
              <a:t>}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xmlns="" id="{13397F04-F22D-49B7-9111-3E764FC17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76200"/>
            <a:ext cx="8839200" cy="685800"/>
          </a:xfrm>
        </p:spPr>
        <p:txBody>
          <a:bodyPr/>
          <a:lstStyle/>
          <a:p>
            <a:r>
              <a:rPr lang="en-US" sz="4000" dirty="0" err="1"/>
              <a:t>NormalMapVS.hlsl</a:t>
            </a:r>
            <a:endParaRPr lang="hu-HU" sz="4000" dirty="0"/>
          </a:p>
        </p:txBody>
      </p:sp>
    </p:spTree>
    <p:extLst>
      <p:ext uri="{BB962C8B-B14F-4D97-AF65-F5344CB8AC3E}">
        <p14:creationId xmlns:p14="http://schemas.microsoft.com/office/powerpoint/2010/main" val="28184275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Most </a:t>
            </a:r>
            <a:r>
              <a:rPr lang="en-US" dirty="0" err="1"/>
              <a:t>itt</a:t>
            </a:r>
            <a:r>
              <a:rPr lang="en-US" dirty="0"/>
              <a:t> </a:t>
            </a:r>
            <a:r>
              <a:rPr lang="en-US" dirty="0" err="1"/>
              <a:t>tartunk</a:t>
            </a:r>
            <a:r>
              <a:rPr lang="en-US" dirty="0"/>
              <a:t> (Note!)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C898B39F-7A6F-4263-BDF2-6FD59EEFB6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3890934"/>
            <a:ext cx="2751920" cy="25908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2A65FEF6-A4A4-48BE-9580-FBFAC3A843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2682" y="1417638"/>
            <a:ext cx="5181600" cy="508429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D31ECF39-8D6F-43A1-9C5D-4105E1AA34B9}"/>
              </a:ext>
            </a:extLst>
          </p:cNvPr>
          <p:cNvSpPr txBox="1"/>
          <p:nvPr/>
        </p:nvSpPr>
        <p:spPr>
          <a:xfrm>
            <a:off x="772441" y="3365248"/>
            <a:ext cx="1664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Ebből</a:t>
            </a:r>
            <a:r>
              <a:rPr lang="en-US" dirty="0"/>
              <a:t> </a:t>
            </a:r>
            <a:r>
              <a:rPr lang="en-US" dirty="0" err="1"/>
              <a:t>indultunk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47241612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egyértelmű</a:t>
            </a:r>
            <a:r>
              <a:rPr lang="en-US" dirty="0"/>
              <a:t> </a:t>
            </a:r>
            <a:r>
              <a:rPr lang="en-US" dirty="0" err="1"/>
              <a:t>irányok</a:t>
            </a:r>
            <a:endParaRPr lang="en-US" dirty="0"/>
          </a:p>
        </p:txBody>
      </p:sp>
      <p:pic>
        <p:nvPicPr>
          <p:cNvPr id="9" name="Picture 8" descr="A close up of a brick wall&#10;&#10;Description automatically generated">
            <a:extLst>
              <a:ext uri="{FF2B5EF4-FFF2-40B4-BE49-F238E27FC236}">
                <a16:creationId xmlns:a16="http://schemas.microsoft.com/office/drawing/2014/main" xmlns="" id="{A569662B-C2A7-436C-BDDC-33FD52F299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960" y="1600200"/>
            <a:ext cx="4353040" cy="4353040"/>
          </a:xfrm>
          <a:prstGeom prst="rect">
            <a:avLst/>
          </a:prstGeom>
        </p:spPr>
      </p:pic>
      <p:pic>
        <p:nvPicPr>
          <p:cNvPr id="11" name="Picture 10" descr="A picture containing umbrella, colorful, kite, holding&#10;&#10;Description automatically generated">
            <a:extLst>
              <a:ext uri="{FF2B5EF4-FFF2-40B4-BE49-F238E27FC236}">
                <a16:creationId xmlns:a16="http://schemas.microsoft.com/office/drawing/2014/main" xmlns="" id="{1CF1B0CC-D66F-4049-907A-5446922C58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600200"/>
            <a:ext cx="4353040" cy="4353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8158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Kijavított</a:t>
            </a:r>
            <a:r>
              <a:rPr lang="en-US" dirty="0"/>
              <a:t> </a:t>
            </a:r>
            <a:r>
              <a:rPr lang="en-US" dirty="0" err="1"/>
              <a:t>változat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D66AFA57-A80C-4249-9F5E-880492F521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400" y="1417638"/>
            <a:ext cx="4735586" cy="4802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66435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4" name="Tartalom helye 2">
            <a:extLst>
              <a:ext uri="{FF2B5EF4-FFF2-40B4-BE49-F238E27FC236}">
                <a16:creationId xmlns:a16="http://schemas.microsoft.com/office/drawing/2014/main" xmlns="" id="{6656AE22-C593-43CD-BEF3-6FFD0E284A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05400"/>
          </a:xfrm>
        </p:spPr>
        <p:txBody>
          <a:bodyPr>
            <a:normAutofit/>
          </a:bodyPr>
          <a:lstStyle/>
          <a:p>
            <a:r>
              <a:rPr lang="en-US" dirty="0" err="1"/>
              <a:t>Ezzel</a:t>
            </a:r>
            <a:r>
              <a:rPr lang="en-US" dirty="0"/>
              <a:t> </a:t>
            </a:r>
            <a:r>
              <a:rPr lang="en-US" dirty="0" err="1"/>
              <a:t>láthattátok</a:t>
            </a:r>
            <a:r>
              <a:rPr lang="en-US" dirty="0"/>
              <a:t>, </a:t>
            </a:r>
            <a:r>
              <a:rPr lang="en-US" dirty="0" err="1"/>
              <a:t>hogy</a:t>
            </a:r>
            <a:r>
              <a:rPr lang="en-US" dirty="0"/>
              <a:t> </a:t>
            </a:r>
            <a:r>
              <a:rPr lang="en-US" dirty="0" err="1"/>
              <a:t>hogyan</a:t>
            </a:r>
            <a:r>
              <a:rPr lang="en-US" dirty="0"/>
              <a:t> </a:t>
            </a:r>
            <a:r>
              <a:rPr lang="en-US" dirty="0" err="1"/>
              <a:t>kell</a:t>
            </a:r>
            <a:r>
              <a:rPr lang="en-US" dirty="0"/>
              <a:t> </a:t>
            </a:r>
            <a:r>
              <a:rPr lang="en-US" dirty="0" err="1"/>
              <a:t>textúra</a:t>
            </a:r>
            <a:r>
              <a:rPr lang="en-US" dirty="0"/>
              <a:t> </a:t>
            </a:r>
            <a:r>
              <a:rPr lang="en-US" dirty="0" err="1"/>
              <a:t>térben</a:t>
            </a:r>
            <a:r>
              <a:rPr lang="en-US" dirty="0"/>
              <a:t> </a:t>
            </a:r>
            <a:r>
              <a:rPr lang="en-US" dirty="0" err="1"/>
              <a:t>számolni</a:t>
            </a:r>
            <a:r>
              <a:rPr lang="en-US" dirty="0"/>
              <a:t> </a:t>
            </a:r>
            <a:r>
              <a:rPr lang="en-US" dirty="0" err="1"/>
              <a:t>és</a:t>
            </a:r>
            <a:r>
              <a:rPr lang="en-US" dirty="0"/>
              <a:t> </a:t>
            </a:r>
            <a:r>
              <a:rPr lang="en-US" dirty="0" err="1"/>
              <a:t>debugolni</a:t>
            </a:r>
            <a:r>
              <a:rPr lang="en-US" dirty="0"/>
              <a:t> </a:t>
            </a:r>
            <a:r>
              <a:rPr lang="en-US" dirty="0" err="1"/>
              <a:t>dolgokat</a:t>
            </a:r>
            <a:endParaRPr lang="en-US" dirty="0"/>
          </a:p>
          <a:p>
            <a:r>
              <a:rPr lang="en-US" dirty="0" err="1"/>
              <a:t>Mely</a:t>
            </a:r>
            <a:r>
              <a:rPr lang="en-US" dirty="0"/>
              <a:t> </a:t>
            </a:r>
            <a:r>
              <a:rPr lang="en-US" dirty="0" err="1"/>
              <a:t>vektorok</a:t>
            </a:r>
            <a:r>
              <a:rPr lang="en-US" dirty="0"/>
              <a:t> </a:t>
            </a:r>
            <a:r>
              <a:rPr lang="en-US" dirty="0" err="1"/>
              <a:t>mit</a:t>
            </a:r>
            <a:r>
              <a:rPr lang="en-US" dirty="0"/>
              <a:t> </a:t>
            </a:r>
            <a:r>
              <a:rPr lang="en-US" dirty="0" err="1"/>
              <a:t>csinálnak</a:t>
            </a:r>
            <a:r>
              <a:rPr lang="en-US" dirty="0"/>
              <a:t> </a:t>
            </a:r>
            <a:r>
              <a:rPr lang="en-US" dirty="0" err="1"/>
              <a:t>és</a:t>
            </a:r>
            <a:r>
              <a:rPr lang="en-US" dirty="0"/>
              <a:t> mire </a:t>
            </a:r>
            <a:r>
              <a:rPr lang="en-US" dirty="0" err="1"/>
              <a:t>kell</a:t>
            </a:r>
            <a:r>
              <a:rPr lang="en-US" dirty="0"/>
              <a:t> </a:t>
            </a:r>
            <a:r>
              <a:rPr lang="en-US" dirty="0" err="1"/>
              <a:t>figyelni</a:t>
            </a:r>
            <a:r>
              <a:rPr lang="en-US" dirty="0"/>
              <a:t> a </a:t>
            </a:r>
            <a:r>
              <a:rPr lang="en-US" dirty="0" err="1"/>
              <a:t>normál</a:t>
            </a:r>
            <a:r>
              <a:rPr lang="en-US" dirty="0"/>
              <a:t> </a:t>
            </a:r>
            <a:r>
              <a:rPr lang="en-US" dirty="0" err="1"/>
              <a:t>mappelés</a:t>
            </a:r>
            <a:r>
              <a:rPr lang="en-US" dirty="0"/>
              <a:t> </a:t>
            </a:r>
            <a:r>
              <a:rPr lang="en-US" dirty="0" err="1"/>
              <a:t>során</a:t>
            </a:r>
            <a:endParaRPr lang="en-US" dirty="0"/>
          </a:p>
          <a:p>
            <a:r>
              <a:rPr lang="en-US" dirty="0"/>
              <a:t>De </a:t>
            </a:r>
            <a:r>
              <a:rPr lang="en-US" dirty="0" err="1"/>
              <a:t>ezt</a:t>
            </a:r>
            <a:r>
              <a:rPr lang="en-US" dirty="0"/>
              <a:t> </a:t>
            </a:r>
            <a:r>
              <a:rPr lang="en-US" dirty="0" err="1"/>
              <a:t>lehet</a:t>
            </a:r>
            <a:r>
              <a:rPr lang="en-US" dirty="0"/>
              <a:t> </a:t>
            </a:r>
            <a:r>
              <a:rPr lang="en-US" dirty="0" err="1"/>
              <a:t>tovább</a:t>
            </a:r>
            <a:r>
              <a:rPr lang="en-US" dirty="0"/>
              <a:t> </a:t>
            </a:r>
            <a:r>
              <a:rPr lang="en-US" dirty="0" err="1"/>
              <a:t>vinni</a:t>
            </a:r>
            <a:r>
              <a:rPr lang="en-US" dirty="0"/>
              <a:t>, </a:t>
            </a:r>
            <a:r>
              <a:rPr lang="en-US" dirty="0" err="1"/>
              <a:t>például</a:t>
            </a:r>
            <a:r>
              <a:rPr lang="en-US" dirty="0"/>
              <a:t>: </a:t>
            </a:r>
            <a:r>
              <a:rPr lang="en-US" dirty="0" err="1"/>
              <a:t>hogyan</a:t>
            </a:r>
            <a:r>
              <a:rPr lang="en-US" dirty="0"/>
              <a:t> </a:t>
            </a:r>
            <a:r>
              <a:rPr lang="en-US" dirty="0" err="1"/>
              <a:t>kellene</a:t>
            </a:r>
            <a:r>
              <a:rPr lang="en-US" dirty="0"/>
              <a:t> </a:t>
            </a:r>
            <a:r>
              <a:rPr lang="en-US" dirty="0" err="1"/>
              <a:t>olyan</a:t>
            </a:r>
            <a:r>
              <a:rPr lang="en-US" dirty="0"/>
              <a:t> </a:t>
            </a:r>
            <a:r>
              <a:rPr lang="en-US" dirty="0" err="1"/>
              <a:t>fém</a:t>
            </a:r>
            <a:r>
              <a:rPr lang="en-US" dirty="0"/>
              <a:t> </a:t>
            </a:r>
            <a:r>
              <a:rPr lang="en-US" dirty="0" err="1"/>
              <a:t>golyót</a:t>
            </a:r>
            <a:r>
              <a:rPr lang="en-US" dirty="0"/>
              <a:t> </a:t>
            </a:r>
            <a:r>
              <a:rPr lang="en-US" dirty="0" err="1"/>
              <a:t>csinálni</a:t>
            </a:r>
            <a:r>
              <a:rPr lang="en-US" dirty="0"/>
              <a:t>, </a:t>
            </a:r>
            <a:r>
              <a:rPr lang="en-US" dirty="0" err="1"/>
              <a:t>amelyen</a:t>
            </a:r>
            <a:r>
              <a:rPr lang="en-US" dirty="0"/>
              <a:t> </a:t>
            </a:r>
            <a:r>
              <a:rPr lang="en-US" dirty="0" err="1"/>
              <a:t>felületi</a:t>
            </a:r>
            <a:r>
              <a:rPr lang="en-US" dirty="0"/>
              <a:t> </a:t>
            </a:r>
            <a:r>
              <a:rPr lang="en-US" dirty="0" err="1"/>
              <a:t>sérülések</a:t>
            </a:r>
            <a:r>
              <a:rPr lang="en-US" dirty="0"/>
              <a:t> </a:t>
            </a:r>
            <a:r>
              <a:rPr lang="en-US" dirty="0" err="1"/>
              <a:t>vannak</a:t>
            </a:r>
            <a:r>
              <a:rPr lang="en-US" dirty="0"/>
              <a:t> </a:t>
            </a:r>
            <a:r>
              <a:rPr lang="en-US" dirty="0" err="1"/>
              <a:t>és</a:t>
            </a:r>
            <a:r>
              <a:rPr lang="en-US" dirty="0"/>
              <a:t> </a:t>
            </a:r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dirty="0" err="1"/>
              <a:t>EnvMap</a:t>
            </a:r>
            <a:r>
              <a:rPr lang="en-US" dirty="0"/>
              <a:t>-et </a:t>
            </a:r>
            <a:r>
              <a:rPr lang="en-US" dirty="0" err="1"/>
              <a:t>tükrözné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99494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Roadmap</a:t>
            </a:r>
          </a:p>
        </p:txBody>
      </p:sp>
      <p:sp>
        <p:nvSpPr>
          <p:cNvPr id="4" name="Tartalom helye 2">
            <a:extLst>
              <a:ext uri="{FF2B5EF4-FFF2-40B4-BE49-F238E27FC236}">
                <a16:creationId xmlns:a16="http://schemas.microsoft.com/office/drawing/2014/main" xmlns="" id="{6656AE22-C593-43CD-BEF3-6FFD0E284A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0540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b="1" dirty="0"/>
              <a:t>Modell/</a:t>
            </a:r>
            <a:r>
              <a:rPr lang="en-US" b="1" dirty="0" err="1"/>
              <a:t>Textúra</a:t>
            </a:r>
            <a:r>
              <a:rPr lang="en-US" b="1" dirty="0"/>
              <a:t> </a:t>
            </a:r>
            <a:r>
              <a:rPr lang="en-US" b="1" dirty="0" err="1"/>
              <a:t>Importálás</a:t>
            </a:r>
            <a:r>
              <a:rPr lang="en-US" b="1" dirty="0"/>
              <a:t>, </a:t>
            </a:r>
            <a:r>
              <a:rPr lang="en-US" b="1" dirty="0" err="1"/>
              <a:t>feltöltés</a:t>
            </a:r>
            <a:endParaRPr lang="en-US" b="1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Normal map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Normal + Env map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Parallax</a:t>
            </a:r>
          </a:p>
        </p:txBody>
      </p:sp>
    </p:spTree>
    <p:extLst>
      <p:ext uri="{BB962C8B-B14F-4D97-AF65-F5344CB8AC3E}">
        <p14:creationId xmlns:p14="http://schemas.microsoft.com/office/powerpoint/2010/main" val="423818573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Env Map + </a:t>
            </a:r>
            <a:r>
              <a:rPr lang="en-US" dirty="0" err="1"/>
              <a:t>normál</a:t>
            </a:r>
            <a:r>
              <a:rPr lang="en-US" dirty="0"/>
              <a:t> map</a:t>
            </a:r>
          </a:p>
        </p:txBody>
      </p:sp>
      <p:sp>
        <p:nvSpPr>
          <p:cNvPr id="4" name="Tartalom helye 2">
            <a:extLst>
              <a:ext uri="{FF2B5EF4-FFF2-40B4-BE49-F238E27FC236}">
                <a16:creationId xmlns:a16="http://schemas.microsoft.com/office/drawing/2014/main" xmlns="" id="{6656AE22-C593-43CD-BEF3-6FFD0E284A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05400"/>
          </a:xfrm>
        </p:spPr>
        <p:txBody>
          <a:bodyPr>
            <a:normAutofit/>
          </a:bodyPr>
          <a:lstStyle/>
          <a:p>
            <a:r>
              <a:rPr lang="en-US" dirty="0" err="1"/>
              <a:t>Új</a:t>
            </a:r>
            <a:r>
              <a:rPr lang="en-US" dirty="0"/>
              <a:t> </a:t>
            </a:r>
            <a:r>
              <a:rPr lang="en-US" dirty="0" err="1"/>
              <a:t>shaderek</a:t>
            </a:r>
            <a:r>
              <a:rPr lang="en-US" dirty="0"/>
              <a:t>: </a:t>
            </a:r>
            <a:r>
              <a:rPr lang="en-US" dirty="0" err="1"/>
              <a:t>EnvNormalMapVS.hlsl</a:t>
            </a:r>
            <a:r>
              <a:rPr lang="en-US" dirty="0"/>
              <a:t>, </a:t>
            </a:r>
            <a:r>
              <a:rPr lang="en-US" dirty="0" err="1"/>
              <a:t>EnvNormalMapPS.hlsl</a:t>
            </a:r>
            <a:r>
              <a:rPr lang="en-US" dirty="0"/>
              <a:t>, </a:t>
            </a:r>
            <a:r>
              <a:rPr lang="en-US" dirty="0" err="1"/>
              <a:t>indulj</a:t>
            </a:r>
            <a:r>
              <a:rPr lang="en-US" dirty="0"/>
              <a:t> </a:t>
            </a:r>
            <a:r>
              <a:rPr lang="en-US" dirty="0" err="1"/>
              <a:t>ki</a:t>
            </a:r>
            <a:r>
              <a:rPr lang="en-US" dirty="0"/>
              <a:t> a </a:t>
            </a:r>
            <a:r>
              <a:rPr lang="en-US" dirty="0" err="1"/>
              <a:t>meglévő</a:t>
            </a:r>
            <a:r>
              <a:rPr lang="en-US" dirty="0"/>
              <a:t> </a:t>
            </a:r>
            <a:r>
              <a:rPr lang="en-US" dirty="0" err="1"/>
              <a:t>NormalMapVS</a:t>
            </a:r>
            <a:r>
              <a:rPr lang="en-US" dirty="0"/>
              <a:t>/</a:t>
            </a:r>
            <a:r>
              <a:rPr lang="en-US" dirty="0" err="1"/>
              <a:t>PS.hlsl-ből</a:t>
            </a:r>
            <a:r>
              <a:rPr lang="en-US" dirty="0"/>
              <a:t> ha </a:t>
            </a:r>
            <a:r>
              <a:rPr lang="en-US" dirty="0" err="1"/>
              <a:t>lehet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138059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Fém</a:t>
            </a:r>
            <a:r>
              <a:rPr lang="en-US" dirty="0"/>
              <a:t> </a:t>
            </a:r>
            <a:r>
              <a:rPr lang="en-US" dirty="0" err="1"/>
              <a:t>gömb</a:t>
            </a:r>
            <a:endParaRPr lang="en-US" dirty="0"/>
          </a:p>
        </p:txBody>
      </p:sp>
      <p:sp>
        <p:nvSpPr>
          <p:cNvPr id="4" name="Tartalom helye 2">
            <a:extLst>
              <a:ext uri="{FF2B5EF4-FFF2-40B4-BE49-F238E27FC236}">
                <a16:creationId xmlns:a16="http://schemas.microsoft.com/office/drawing/2014/main" xmlns="" id="{6656AE22-C593-43CD-BEF3-6FFD0E284A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05400"/>
          </a:xfrm>
        </p:spPr>
        <p:txBody>
          <a:bodyPr>
            <a:normAutofit/>
          </a:bodyPr>
          <a:lstStyle/>
          <a:p>
            <a:r>
              <a:rPr lang="en-US" dirty="0" err="1"/>
              <a:t>Csináljunk</a:t>
            </a:r>
            <a:r>
              <a:rPr lang="en-US" dirty="0"/>
              <a:t> </a:t>
            </a:r>
            <a:r>
              <a:rPr lang="en-US" dirty="0" err="1"/>
              <a:t>egy</a:t>
            </a:r>
            <a:r>
              <a:rPr lang="en-US" dirty="0"/>
              <a:t> </a:t>
            </a:r>
            <a:r>
              <a:rPr lang="en-US" dirty="0" err="1"/>
              <a:t>tökéletesen</a:t>
            </a:r>
            <a:r>
              <a:rPr lang="en-US" dirty="0"/>
              <a:t> </a:t>
            </a:r>
            <a:r>
              <a:rPr lang="en-US" dirty="0" err="1"/>
              <a:t>tükröző</a:t>
            </a:r>
            <a:r>
              <a:rPr lang="en-US" dirty="0"/>
              <a:t> </a:t>
            </a:r>
            <a:r>
              <a:rPr lang="en-US" dirty="0" err="1"/>
              <a:t>fém</a:t>
            </a:r>
            <a:r>
              <a:rPr lang="en-US" dirty="0"/>
              <a:t> </a:t>
            </a:r>
            <a:r>
              <a:rPr lang="en-US" dirty="0" err="1"/>
              <a:t>gömböt</a:t>
            </a:r>
            <a:endParaRPr lang="en-US" dirty="0"/>
          </a:p>
          <a:p>
            <a:r>
              <a:rPr lang="en-US" dirty="0" err="1"/>
              <a:t>Tehát</a:t>
            </a:r>
            <a:r>
              <a:rPr lang="en-US" dirty="0"/>
              <a:t> </a:t>
            </a:r>
            <a:r>
              <a:rPr lang="en-US" dirty="0" err="1"/>
              <a:t>minden</a:t>
            </a:r>
            <a:r>
              <a:rPr lang="en-US" dirty="0"/>
              <a:t> </a:t>
            </a:r>
            <a:r>
              <a:rPr lang="en-US" dirty="0" err="1"/>
              <a:t>felületi</a:t>
            </a:r>
            <a:r>
              <a:rPr lang="en-US" dirty="0"/>
              <a:t> </a:t>
            </a:r>
            <a:r>
              <a:rPr lang="en-US" dirty="0" err="1"/>
              <a:t>pontnak</a:t>
            </a:r>
            <a:r>
              <a:rPr lang="en-US" dirty="0"/>
              <a:t> a </a:t>
            </a:r>
            <a:r>
              <a:rPr lang="en-US" dirty="0" err="1"/>
              <a:t>színét</a:t>
            </a:r>
            <a:r>
              <a:rPr lang="en-US" dirty="0"/>
              <a:t> </a:t>
            </a:r>
            <a:r>
              <a:rPr lang="en-US" dirty="0" err="1"/>
              <a:t>reflektáljuk</a:t>
            </a:r>
            <a:r>
              <a:rPr lang="en-US" dirty="0"/>
              <a:t> a </a:t>
            </a:r>
            <a:r>
              <a:rPr lang="en-US" dirty="0" err="1"/>
              <a:t>felületi</a:t>
            </a:r>
            <a:r>
              <a:rPr lang="en-US" dirty="0"/>
              <a:t> </a:t>
            </a:r>
            <a:r>
              <a:rPr lang="en-US" dirty="0" err="1"/>
              <a:t>normál</a:t>
            </a:r>
            <a:r>
              <a:rPr lang="en-US" dirty="0"/>
              <a:t> </a:t>
            </a:r>
            <a:r>
              <a:rPr lang="en-US" dirty="0" err="1"/>
              <a:t>alapján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882662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zöveg helye 2"/>
          <p:cNvSpPr>
            <a:spLocks noGrp="1"/>
          </p:cNvSpPr>
          <p:nvPr>
            <p:ph type="body" sz="quarter" idx="13"/>
          </p:nvPr>
        </p:nvSpPr>
        <p:spPr>
          <a:xfrm>
            <a:off x="152400" y="914400"/>
            <a:ext cx="8839200" cy="5791200"/>
          </a:xfrm>
          <a:solidFill>
            <a:schemeClr val="accent5">
              <a:lumMod val="40000"/>
              <a:lumOff val="60000"/>
            </a:schemeClr>
          </a:solidFill>
        </p:spPr>
        <p:txBody>
          <a:bodyPr>
            <a:normAutofit fontScale="92500" lnSpcReduction="10000"/>
          </a:bodyPr>
          <a:lstStyle/>
          <a:p>
            <a:r>
              <a:rPr lang="hu-HU" dirty="0"/>
              <a:t> </a:t>
            </a:r>
            <a:r>
              <a:rPr lang="en-US" dirty="0"/>
              <a:t>		</a:t>
            </a:r>
            <a:r>
              <a:rPr lang="hu-HU" dirty="0"/>
              <a:t>float3x3 </a:t>
            </a:r>
            <a:r>
              <a:rPr lang="hu-HU" dirty="0" err="1"/>
              <a:t>tbn</a:t>
            </a:r>
            <a:r>
              <a:rPr lang="hu-HU" dirty="0"/>
              <a:t> = { t, b, n };</a:t>
            </a:r>
            <a:endParaRPr lang="en-US" dirty="0"/>
          </a:p>
          <a:p>
            <a:r>
              <a:rPr lang="hu-HU" dirty="0"/>
              <a:t> </a:t>
            </a:r>
          </a:p>
          <a:p>
            <a:r>
              <a:rPr lang="hu-HU" dirty="0"/>
              <a:t>    </a:t>
            </a:r>
            <a:r>
              <a:rPr lang="hu-HU" dirty="0" err="1"/>
              <a:t>VSOutput</a:t>
            </a:r>
            <a:r>
              <a:rPr lang="hu-HU" dirty="0"/>
              <a:t> </a:t>
            </a:r>
            <a:r>
              <a:rPr lang="hu-HU" dirty="0" err="1"/>
              <a:t>vso</a:t>
            </a:r>
            <a:r>
              <a:rPr lang="hu-HU" dirty="0"/>
              <a:t>;</a:t>
            </a:r>
          </a:p>
          <a:p>
            <a:r>
              <a:rPr lang="hu-HU" dirty="0"/>
              <a:t>    </a:t>
            </a:r>
            <a:r>
              <a:rPr lang="hu-HU" dirty="0" err="1"/>
              <a:t>vso.position</a:t>
            </a:r>
            <a:r>
              <a:rPr lang="hu-HU" dirty="0"/>
              <a:t> = </a:t>
            </a:r>
            <a:r>
              <a:rPr lang="hu-HU" dirty="0" err="1"/>
              <a:t>mul</a:t>
            </a:r>
            <a:r>
              <a:rPr lang="hu-HU" dirty="0"/>
              <a:t>(</a:t>
            </a:r>
            <a:r>
              <a:rPr lang="hu-HU" dirty="0" err="1"/>
              <a:t>viewProj</a:t>
            </a:r>
            <a:r>
              <a:rPr lang="hu-HU" dirty="0"/>
              <a:t>, </a:t>
            </a:r>
            <a:r>
              <a:rPr lang="en-US" dirty="0"/>
              <a:t>							</a:t>
            </a:r>
            <a:r>
              <a:rPr lang="hu-HU" dirty="0" err="1"/>
              <a:t>worldPos</a:t>
            </a:r>
            <a:r>
              <a:rPr lang="hu-HU" dirty="0"/>
              <a:t>);</a:t>
            </a:r>
          </a:p>
          <a:p>
            <a:r>
              <a:rPr lang="hu-HU" dirty="0"/>
              <a:t>    </a:t>
            </a:r>
            <a:r>
              <a:rPr lang="hu-HU" dirty="0" err="1"/>
              <a:t>vso.normal</a:t>
            </a:r>
            <a:r>
              <a:rPr lang="hu-HU" dirty="0"/>
              <a:t> = n;</a:t>
            </a:r>
          </a:p>
          <a:p>
            <a:r>
              <a:rPr lang="hu-HU" dirty="0"/>
              <a:t>    </a:t>
            </a:r>
            <a:r>
              <a:rPr lang="hu-HU" dirty="0" err="1"/>
              <a:t>vso.texCoord</a:t>
            </a:r>
            <a:r>
              <a:rPr lang="hu-HU" dirty="0"/>
              <a:t> = </a:t>
            </a:r>
            <a:r>
              <a:rPr lang="hu-HU" dirty="0" err="1"/>
              <a:t>iao.texCoord</a:t>
            </a:r>
            <a:r>
              <a:rPr lang="hu-HU" dirty="0"/>
              <a:t>;</a:t>
            </a:r>
          </a:p>
          <a:p>
            <a:r>
              <a:rPr lang="hu-HU" dirty="0">
                <a:solidFill>
                  <a:srgbClr val="FF0000"/>
                </a:solidFill>
              </a:rPr>
              <a:t>    </a:t>
            </a:r>
            <a:r>
              <a:rPr lang="hu-HU" dirty="0" err="1">
                <a:solidFill>
                  <a:srgbClr val="FF0000"/>
                </a:solidFill>
              </a:rPr>
              <a:t>vso.lightDirTS</a:t>
            </a:r>
            <a:r>
              <a:rPr lang="hu-HU" dirty="0">
                <a:solidFill>
                  <a:srgbClr val="FF0000"/>
                </a:solidFill>
              </a:rPr>
              <a:t> =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lightDir</a:t>
            </a:r>
            <a:r>
              <a:rPr lang="en-US" dirty="0">
                <a:solidFill>
                  <a:srgbClr val="FF0000"/>
                </a:solidFill>
              </a:rPr>
              <a:t>;</a:t>
            </a:r>
            <a:endParaRPr lang="hu-HU" dirty="0">
              <a:solidFill>
                <a:srgbClr val="FF0000"/>
              </a:solidFill>
            </a:endParaRPr>
          </a:p>
          <a:p>
            <a:r>
              <a:rPr lang="hu-HU" dirty="0">
                <a:solidFill>
                  <a:srgbClr val="FF0000"/>
                </a:solidFill>
              </a:rPr>
              <a:t>    </a:t>
            </a:r>
            <a:r>
              <a:rPr lang="hu-HU" dirty="0" err="1">
                <a:solidFill>
                  <a:srgbClr val="FF0000"/>
                </a:solidFill>
              </a:rPr>
              <a:t>vso.viewDirTS</a:t>
            </a:r>
            <a:r>
              <a:rPr lang="hu-HU" dirty="0">
                <a:solidFill>
                  <a:srgbClr val="FF0000"/>
                </a:solidFill>
              </a:rPr>
              <a:t> =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viewDir</a:t>
            </a:r>
            <a:r>
              <a:rPr lang="en-US" dirty="0">
                <a:solidFill>
                  <a:srgbClr val="FF0000"/>
                </a:solidFill>
              </a:rPr>
              <a:t>;</a:t>
            </a:r>
            <a:endParaRPr lang="hu-HU" dirty="0">
              <a:solidFill>
                <a:srgbClr val="FF0000"/>
              </a:solidFill>
            </a:endParaRPr>
          </a:p>
          <a:p>
            <a:r>
              <a:rPr lang="hu-HU" dirty="0"/>
              <a:t>    </a:t>
            </a:r>
            <a:r>
              <a:rPr lang="hu-HU" dirty="0" err="1"/>
              <a:t>return</a:t>
            </a:r>
            <a:r>
              <a:rPr lang="hu-HU" dirty="0"/>
              <a:t> </a:t>
            </a:r>
            <a:r>
              <a:rPr lang="hu-HU" dirty="0" err="1"/>
              <a:t>vso</a:t>
            </a:r>
            <a:r>
              <a:rPr lang="hu-HU" dirty="0"/>
              <a:t>;</a:t>
            </a:r>
          </a:p>
          <a:p>
            <a:r>
              <a:rPr lang="hu-HU" dirty="0"/>
              <a:t>}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xmlns="" id="{13397F04-F22D-49B7-9111-3E764FC17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76200"/>
            <a:ext cx="8839200" cy="685800"/>
          </a:xfrm>
        </p:spPr>
        <p:txBody>
          <a:bodyPr/>
          <a:lstStyle/>
          <a:p>
            <a:r>
              <a:rPr lang="en-US" sz="4000" dirty="0" err="1"/>
              <a:t>EnvNormalMapVS.hlsl</a:t>
            </a:r>
            <a:endParaRPr lang="hu-HU" sz="4000" dirty="0"/>
          </a:p>
        </p:txBody>
      </p:sp>
    </p:spTree>
    <p:extLst>
      <p:ext uri="{BB962C8B-B14F-4D97-AF65-F5344CB8AC3E}">
        <p14:creationId xmlns:p14="http://schemas.microsoft.com/office/powerpoint/2010/main" val="27013973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zöveg helye 2"/>
          <p:cNvSpPr>
            <a:spLocks noGrp="1"/>
          </p:cNvSpPr>
          <p:nvPr>
            <p:ph type="body" sz="quarter" idx="13"/>
          </p:nvPr>
        </p:nvSpPr>
        <p:spPr>
          <a:xfrm>
            <a:off x="152400" y="914400"/>
            <a:ext cx="8839200" cy="5791200"/>
          </a:xfrm>
          <a:solidFill>
            <a:schemeClr val="accent5">
              <a:lumMod val="40000"/>
              <a:lumOff val="60000"/>
            </a:schemeClr>
          </a:solidFill>
        </p:spPr>
        <p:txBody>
          <a:bodyPr>
            <a:normAutofit fontScale="70000" lnSpcReduction="20000"/>
          </a:bodyPr>
          <a:lstStyle/>
          <a:p>
            <a:r>
              <a:rPr lang="hu-HU" dirty="0"/>
              <a:t>[</a:t>
            </a:r>
            <a:r>
              <a:rPr lang="hu-HU" dirty="0" err="1"/>
              <a:t>RootSignature</a:t>
            </a:r>
            <a:r>
              <a:rPr lang="hu-HU" dirty="0"/>
              <a:t>(</a:t>
            </a:r>
            <a:r>
              <a:rPr lang="hu-HU" dirty="0" err="1"/>
              <a:t>NormalMapRS</a:t>
            </a:r>
            <a:r>
              <a:rPr lang="hu-HU" dirty="0"/>
              <a:t>)]</a:t>
            </a:r>
          </a:p>
          <a:p>
            <a:r>
              <a:rPr lang="en-US" dirty="0"/>
              <a:t>float4 main(</a:t>
            </a:r>
            <a:r>
              <a:rPr lang="en-US" dirty="0" err="1"/>
              <a:t>VSOutput</a:t>
            </a:r>
            <a:r>
              <a:rPr lang="en-US" dirty="0"/>
              <a:t> </a:t>
            </a:r>
            <a:r>
              <a:rPr lang="en-US" dirty="0" err="1"/>
              <a:t>vso</a:t>
            </a:r>
            <a:r>
              <a:rPr lang="en-US" dirty="0"/>
              <a:t>) : </a:t>
            </a:r>
            <a:r>
              <a:rPr lang="en-US" dirty="0" err="1"/>
              <a:t>SV_Target</a:t>
            </a:r>
            <a:endParaRPr lang="en-US" dirty="0"/>
          </a:p>
          <a:p>
            <a:r>
              <a:rPr lang="hu-HU" dirty="0"/>
              <a:t>{</a:t>
            </a:r>
          </a:p>
          <a:p>
            <a:endParaRPr lang="hu-HU" dirty="0"/>
          </a:p>
          <a:p>
            <a:r>
              <a:rPr lang="pt-BR" dirty="0"/>
              <a:t>    float3 n = normalize(vso.normal);</a:t>
            </a:r>
          </a:p>
          <a:p>
            <a:r>
              <a:rPr lang="en-US" dirty="0"/>
              <a:t>    float3 l = normalize(</a:t>
            </a:r>
            <a:r>
              <a:rPr lang="en-US" dirty="0" err="1"/>
              <a:t>vso.lightDirTS</a:t>
            </a:r>
            <a:r>
              <a:rPr lang="en-US" dirty="0"/>
              <a:t>);</a:t>
            </a:r>
          </a:p>
          <a:p>
            <a:r>
              <a:rPr lang="hu-HU" dirty="0"/>
              <a:t>    float3 v = </a:t>
            </a:r>
            <a:r>
              <a:rPr lang="hu-HU" dirty="0" err="1"/>
              <a:t>normalize</a:t>
            </a:r>
            <a:r>
              <a:rPr lang="hu-HU" dirty="0"/>
              <a:t>(</a:t>
            </a:r>
            <a:r>
              <a:rPr lang="hu-HU" dirty="0" err="1"/>
              <a:t>vso.viewDirTS</a:t>
            </a:r>
            <a:r>
              <a:rPr lang="hu-HU" dirty="0"/>
              <a:t>);</a:t>
            </a:r>
          </a:p>
          <a:p>
            <a:endParaRPr lang="hu-HU" dirty="0"/>
          </a:p>
          <a:p>
            <a:r>
              <a:rPr lang="pt-BR" dirty="0"/>
              <a:t>    float3 h = normalize(l + v);</a:t>
            </a:r>
          </a:p>
          <a:p>
            <a:r>
              <a:rPr lang="pt-BR" dirty="0"/>
              <a:t>    float ndoth = saturate(dot(n, h));</a:t>
            </a:r>
          </a:p>
          <a:p>
            <a:r>
              <a:rPr lang="hu-HU" dirty="0"/>
              <a:t>    </a:t>
            </a:r>
            <a:r>
              <a:rPr lang="hu-HU" dirty="0" err="1"/>
              <a:t>ndoth</a:t>
            </a:r>
            <a:r>
              <a:rPr lang="hu-HU" dirty="0"/>
              <a:t> = </a:t>
            </a:r>
            <a:r>
              <a:rPr lang="hu-HU" dirty="0" err="1"/>
              <a:t>pow</a:t>
            </a:r>
            <a:r>
              <a:rPr lang="hu-HU" dirty="0"/>
              <a:t>(</a:t>
            </a:r>
            <a:r>
              <a:rPr lang="hu-HU" dirty="0" err="1"/>
              <a:t>ndoth</a:t>
            </a:r>
            <a:r>
              <a:rPr lang="hu-HU" dirty="0"/>
              <a:t>, 80);</a:t>
            </a:r>
          </a:p>
          <a:p>
            <a:endParaRPr lang="hu-HU" dirty="0"/>
          </a:p>
          <a:p>
            <a:r>
              <a:rPr lang="en-US" dirty="0"/>
              <a:t>    float3 </a:t>
            </a:r>
            <a:r>
              <a:rPr lang="en-US" dirty="0" err="1"/>
              <a:t>reflectedRay</a:t>
            </a:r>
            <a:r>
              <a:rPr lang="en-US" dirty="0"/>
              <a:t> = reflect(-v, n);</a:t>
            </a:r>
          </a:p>
          <a:p>
            <a:r>
              <a:rPr lang="hu-HU" dirty="0"/>
              <a:t>    </a:t>
            </a:r>
          </a:p>
          <a:p>
            <a:r>
              <a:rPr lang="en-US" dirty="0"/>
              <a:t>    return </a:t>
            </a:r>
            <a:r>
              <a:rPr lang="en-US" dirty="0" err="1"/>
              <a:t>envTex.Sample</a:t>
            </a:r>
            <a:r>
              <a:rPr lang="en-US" dirty="0"/>
              <a:t>(</a:t>
            </a:r>
            <a:r>
              <a:rPr lang="en-US" dirty="0" err="1"/>
              <a:t>sampl</a:t>
            </a:r>
            <a:r>
              <a:rPr lang="en-US" dirty="0"/>
              <a:t>, </a:t>
            </a:r>
            <a:r>
              <a:rPr lang="en-US" dirty="0" err="1"/>
              <a:t>reflectedRay</a:t>
            </a:r>
            <a:r>
              <a:rPr lang="en-US" dirty="0"/>
              <a:t>) + </a:t>
            </a:r>
            <a:r>
              <a:rPr lang="en-US" dirty="0" err="1"/>
              <a:t>ndoth</a:t>
            </a:r>
            <a:r>
              <a:rPr lang="en-US" dirty="0"/>
              <a:t>;</a:t>
            </a:r>
          </a:p>
          <a:p>
            <a:r>
              <a:rPr lang="hu-HU" dirty="0"/>
              <a:t>}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xmlns="" id="{13397F04-F22D-49B7-9111-3E764FC17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76200"/>
            <a:ext cx="8839200" cy="685800"/>
          </a:xfrm>
        </p:spPr>
        <p:txBody>
          <a:bodyPr/>
          <a:lstStyle/>
          <a:p>
            <a:r>
              <a:rPr lang="en-US" sz="4000" dirty="0" err="1"/>
              <a:t>EnvNormalMapPS.hlsl</a:t>
            </a:r>
            <a:endParaRPr lang="hu-HU" sz="4000" dirty="0"/>
          </a:p>
        </p:txBody>
      </p:sp>
    </p:spTree>
    <p:extLst>
      <p:ext uri="{BB962C8B-B14F-4D97-AF65-F5344CB8AC3E}">
        <p14:creationId xmlns:p14="http://schemas.microsoft.com/office/powerpoint/2010/main" val="276676901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Jelenlegi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AFE20BB0-C300-4620-91EA-DB7EA2D392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1969" y="1417638"/>
            <a:ext cx="4920062" cy="5141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80138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Fém</a:t>
            </a:r>
            <a:r>
              <a:rPr lang="en-US" dirty="0"/>
              <a:t> </a:t>
            </a:r>
            <a:r>
              <a:rPr lang="en-US" dirty="0" err="1"/>
              <a:t>gömb</a:t>
            </a:r>
            <a:r>
              <a:rPr lang="en-US" dirty="0"/>
              <a:t> - 2</a:t>
            </a:r>
          </a:p>
        </p:txBody>
      </p:sp>
      <p:sp>
        <p:nvSpPr>
          <p:cNvPr id="4" name="Tartalom helye 2">
            <a:extLst>
              <a:ext uri="{FF2B5EF4-FFF2-40B4-BE49-F238E27FC236}">
                <a16:creationId xmlns:a16="http://schemas.microsoft.com/office/drawing/2014/main" xmlns="" id="{6656AE22-C593-43CD-BEF3-6FFD0E284A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05400"/>
          </a:xfrm>
        </p:spPr>
        <p:txBody>
          <a:bodyPr>
            <a:normAutofit/>
          </a:bodyPr>
          <a:lstStyle/>
          <a:p>
            <a:r>
              <a:rPr lang="en-US" dirty="0" err="1"/>
              <a:t>Ideje</a:t>
            </a:r>
            <a:r>
              <a:rPr lang="en-US" dirty="0"/>
              <a:t> </a:t>
            </a:r>
            <a:r>
              <a:rPr lang="en-US" dirty="0" err="1"/>
              <a:t>elcsúfítani</a:t>
            </a:r>
            <a:r>
              <a:rPr lang="en-US" dirty="0"/>
              <a:t> a </a:t>
            </a:r>
            <a:r>
              <a:rPr lang="en-US" dirty="0" err="1"/>
              <a:t>felületét</a:t>
            </a:r>
            <a:r>
              <a:rPr lang="en-US" dirty="0"/>
              <a:t>, </a:t>
            </a:r>
            <a:r>
              <a:rPr lang="en-US" dirty="0" err="1"/>
              <a:t>töltsük</a:t>
            </a:r>
            <a:r>
              <a:rPr lang="en-US" dirty="0"/>
              <a:t> be a ‘rusted_normal.jpg’ </a:t>
            </a:r>
            <a:r>
              <a:rPr lang="en-US" dirty="0" err="1"/>
              <a:t>fájlt</a:t>
            </a:r>
            <a:r>
              <a:rPr lang="en-US" dirty="0"/>
              <a:t> a </a:t>
            </a:r>
            <a:r>
              <a:rPr lang="en-US" dirty="0" err="1"/>
              <a:t>normál</a:t>
            </a:r>
            <a:r>
              <a:rPr lang="en-US" dirty="0"/>
              <a:t> </a:t>
            </a:r>
            <a:r>
              <a:rPr lang="en-US" dirty="0" err="1"/>
              <a:t>textúra</a:t>
            </a:r>
            <a:r>
              <a:rPr lang="en-US" dirty="0"/>
              <a:t> </a:t>
            </a:r>
            <a:r>
              <a:rPr lang="en-US" dirty="0" err="1"/>
              <a:t>helyére</a:t>
            </a:r>
            <a:r>
              <a:rPr lang="en-US" dirty="0"/>
              <a:t>.</a:t>
            </a:r>
          </a:p>
          <a:p>
            <a:r>
              <a:rPr lang="en-US" dirty="0"/>
              <a:t>A </a:t>
            </a:r>
            <a:r>
              <a:rPr lang="en-US" dirty="0" err="1"/>
              <a:t>többi</a:t>
            </a:r>
            <a:r>
              <a:rPr lang="en-US" dirty="0"/>
              <a:t> </a:t>
            </a:r>
            <a:r>
              <a:rPr lang="en-US" dirty="0" err="1"/>
              <a:t>helyen</a:t>
            </a:r>
            <a:r>
              <a:rPr lang="en-US" dirty="0"/>
              <a:t> </a:t>
            </a:r>
            <a:r>
              <a:rPr lang="en-US" dirty="0" err="1"/>
              <a:t>mindegy</a:t>
            </a:r>
            <a:r>
              <a:rPr lang="en-US" dirty="0"/>
              <a:t> mi </a:t>
            </a:r>
            <a:r>
              <a:rPr lang="en-US" dirty="0" err="1"/>
              <a:t>lesz</a:t>
            </a:r>
            <a:r>
              <a:rPr lang="en-US" dirty="0"/>
              <a:t>, </a:t>
            </a:r>
            <a:r>
              <a:rPr lang="en-US" dirty="0" err="1"/>
              <a:t>hiszen</a:t>
            </a:r>
            <a:r>
              <a:rPr lang="en-US" dirty="0"/>
              <a:t> a </a:t>
            </a:r>
            <a:r>
              <a:rPr lang="en-US" dirty="0" err="1"/>
              <a:t>tényleges</a:t>
            </a:r>
            <a:r>
              <a:rPr lang="en-US" dirty="0"/>
              <a:t> </a:t>
            </a:r>
            <a:r>
              <a:rPr lang="en-US" dirty="0" err="1"/>
              <a:t>színt</a:t>
            </a:r>
            <a:r>
              <a:rPr lang="en-US" dirty="0"/>
              <a:t> a </a:t>
            </a:r>
            <a:r>
              <a:rPr lang="en-US" dirty="0" err="1"/>
              <a:t>háttér</a:t>
            </a:r>
            <a:r>
              <a:rPr lang="en-US" dirty="0"/>
              <a:t> </a:t>
            </a:r>
            <a:r>
              <a:rPr lang="en-US" dirty="0" err="1"/>
              <a:t>fogja</a:t>
            </a:r>
            <a:r>
              <a:rPr lang="en-US" dirty="0"/>
              <a:t> </a:t>
            </a:r>
            <a:r>
              <a:rPr lang="en-US" dirty="0" err="1"/>
              <a:t>adni</a:t>
            </a:r>
            <a:r>
              <a:rPr lang="en-US" dirty="0"/>
              <a:t>. </a:t>
            </a:r>
          </a:p>
          <a:p>
            <a:r>
              <a:rPr lang="en-US" dirty="0" err="1"/>
              <a:t>Ezt</a:t>
            </a:r>
            <a:r>
              <a:rPr lang="en-US" dirty="0"/>
              <a:t> </a:t>
            </a:r>
            <a:r>
              <a:rPr lang="en-US" dirty="0" err="1"/>
              <a:t>jól</a:t>
            </a:r>
            <a:r>
              <a:rPr lang="en-US" dirty="0"/>
              <a:t> </a:t>
            </a:r>
            <a:r>
              <a:rPr lang="en-US" dirty="0" err="1"/>
              <a:t>lehetne</a:t>
            </a:r>
            <a:r>
              <a:rPr lang="en-US" dirty="0"/>
              <a:t> </a:t>
            </a:r>
            <a:r>
              <a:rPr lang="en-US" dirty="0" err="1"/>
              <a:t>kombinálni</a:t>
            </a:r>
            <a:r>
              <a:rPr lang="en-US" dirty="0"/>
              <a:t> </a:t>
            </a:r>
            <a:r>
              <a:rPr lang="en-US" dirty="0" err="1"/>
              <a:t>valamilyen</a:t>
            </a:r>
            <a:r>
              <a:rPr lang="en-US" dirty="0"/>
              <a:t> </a:t>
            </a:r>
            <a:r>
              <a:rPr lang="en-US" dirty="0" err="1"/>
              <a:t>rozsdás</a:t>
            </a:r>
            <a:r>
              <a:rPr lang="en-US" dirty="0"/>
              <a:t> </a:t>
            </a:r>
            <a:r>
              <a:rPr lang="en-US" dirty="0" err="1"/>
              <a:t>diffúz</a:t>
            </a:r>
            <a:r>
              <a:rPr lang="en-US" dirty="0"/>
              <a:t> </a:t>
            </a:r>
            <a:r>
              <a:rPr lang="en-US" dirty="0" err="1"/>
              <a:t>textúrával</a:t>
            </a:r>
            <a:r>
              <a:rPr lang="en-US" dirty="0"/>
              <a:t>, </a:t>
            </a:r>
            <a:r>
              <a:rPr lang="en-US" dirty="0" err="1"/>
              <a:t>ez</a:t>
            </a:r>
            <a:r>
              <a:rPr lang="en-US" dirty="0"/>
              <a:t> </a:t>
            </a:r>
            <a:r>
              <a:rPr lang="en-US" dirty="0" err="1"/>
              <a:t>egy</a:t>
            </a:r>
            <a:r>
              <a:rPr lang="en-US" dirty="0"/>
              <a:t> </a:t>
            </a:r>
            <a:r>
              <a:rPr lang="en-US" dirty="0" err="1"/>
              <a:t>opcionális</a:t>
            </a:r>
            <a:r>
              <a:rPr lang="en-US" dirty="0"/>
              <a:t> </a:t>
            </a:r>
            <a:r>
              <a:rPr lang="en-US" dirty="0" err="1"/>
              <a:t>feladat</a:t>
            </a:r>
            <a:r>
              <a:rPr lang="en-US" dirty="0"/>
              <a:t> </a:t>
            </a:r>
            <a:r>
              <a:rPr lang="en-US" dirty="0" err="1"/>
              <a:t>lesz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804136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zöveg helye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70000" lnSpcReduction="20000"/>
          </a:bodyPr>
          <a:lstStyle/>
          <a:p>
            <a:r>
              <a:rPr lang="hu-HU" dirty="0" err="1"/>
              <a:t>diffuseTex</a:t>
            </a:r>
            <a:r>
              <a:rPr lang="hu-HU" dirty="0"/>
              <a:t> = </a:t>
            </a:r>
            <a:r>
              <a:rPr lang="hu-HU" dirty="0" err="1"/>
              <a:t>Egg</a:t>
            </a:r>
            <a:r>
              <a:rPr lang="hu-HU" dirty="0"/>
              <a:t>::</a:t>
            </a:r>
            <a:r>
              <a:rPr lang="hu-HU" dirty="0" err="1"/>
              <a:t>Importer</a:t>
            </a:r>
            <a:r>
              <a:rPr lang="hu-HU" dirty="0"/>
              <a:t>::ImportTexture2D(</a:t>
            </a:r>
            <a:r>
              <a:rPr lang="hu-HU" dirty="0" err="1"/>
              <a:t>device.Get</a:t>
            </a:r>
            <a:r>
              <a:rPr lang="hu-HU" dirty="0"/>
              <a:t>(), "rkd.jpg");</a:t>
            </a:r>
          </a:p>
          <a:p>
            <a:r>
              <a:rPr lang="hu-HU" dirty="0" err="1"/>
              <a:t>diffuseTex.CreateSRV</a:t>
            </a:r>
            <a:r>
              <a:rPr lang="hu-HU" dirty="0"/>
              <a:t>(</a:t>
            </a:r>
            <a:r>
              <a:rPr lang="hu-HU" dirty="0" err="1"/>
              <a:t>device.Get</a:t>
            </a:r>
            <a:r>
              <a:rPr lang="hu-HU" dirty="0"/>
              <a:t>(), </a:t>
            </a:r>
            <a:r>
              <a:rPr lang="hu-HU" dirty="0" err="1"/>
              <a:t>srvHeap.Get</a:t>
            </a:r>
            <a:r>
              <a:rPr lang="hu-HU" dirty="0"/>
              <a:t>(), 0);</a:t>
            </a:r>
          </a:p>
          <a:p>
            <a:endParaRPr lang="hu-HU" dirty="0"/>
          </a:p>
          <a:p>
            <a:r>
              <a:rPr lang="hu-HU" dirty="0" err="1"/>
              <a:t>normalTex</a:t>
            </a:r>
            <a:r>
              <a:rPr lang="hu-HU" dirty="0"/>
              <a:t> = </a:t>
            </a:r>
            <a:r>
              <a:rPr lang="hu-HU" dirty="0" err="1"/>
              <a:t>Egg</a:t>
            </a:r>
            <a:r>
              <a:rPr lang="hu-HU" dirty="0"/>
              <a:t>::</a:t>
            </a:r>
            <a:r>
              <a:rPr lang="hu-HU" dirty="0" err="1"/>
              <a:t>Importer</a:t>
            </a:r>
            <a:r>
              <a:rPr lang="hu-HU" dirty="0"/>
              <a:t>::ImportTexture2D(</a:t>
            </a:r>
            <a:r>
              <a:rPr lang="hu-HU" dirty="0" err="1"/>
              <a:t>device.Get</a:t>
            </a:r>
            <a:r>
              <a:rPr lang="hu-HU" dirty="0"/>
              <a:t>(), </a:t>
            </a:r>
            <a:r>
              <a:rPr lang="hu-HU" dirty="0">
                <a:solidFill>
                  <a:srgbClr val="FF0000"/>
                </a:solidFill>
              </a:rPr>
              <a:t>"rusted_normal.jpg"</a:t>
            </a:r>
            <a:r>
              <a:rPr lang="hu-HU" dirty="0"/>
              <a:t>);</a:t>
            </a:r>
          </a:p>
          <a:p>
            <a:r>
              <a:rPr lang="hu-HU" dirty="0" err="1"/>
              <a:t>normalTex.CreateSRV</a:t>
            </a:r>
            <a:r>
              <a:rPr lang="hu-HU" dirty="0"/>
              <a:t>(</a:t>
            </a:r>
            <a:r>
              <a:rPr lang="hu-HU" dirty="0" err="1"/>
              <a:t>device.Get</a:t>
            </a:r>
            <a:r>
              <a:rPr lang="hu-HU" dirty="0"/>
              <a:t>(), </a:t>
            </a:r>
            <a:r>
              <a:rPr lang="hu-HU" dirty="0" err="1"/>
              <a:t>srvHeap.Get</a:t>
            </a:r>
            <a:r>
              <a:rPr lang="hu-HU" dirty="0"/>
              <a:t>(), 1);</a:t>
            </a:r>
          </a:p>
          <a:p>
            <a:endParaRPr lang="hu-HU" dirty="0"/>
          </a:p>
          <a:p>
            <a:r>
              <a:rPr lang="hu-HU" dirty="0" err="1"/>
              <a:t>bumpTex</a:t>
            </a:r>
            <a:r>
              <a:rPr lang="hu-HU" dirty="0"/>
              <a:t> = </a:t>
            </a:r>
            <a:r>
              <a:rPr lang="hu-HU" dirty="0" err="1"/>
              <a:t>Egg</a:t>
            </a:r>
            <a:r>
              <a:rPr lang="hu-HU" dirty="0"/>
              <a:t>::</a:t>
            </a:r>
            <a:r>
              <a:rPr lang="hu-HU" dirty="0" err="1"/>
              <a:t>Importer</a:t>
            </a:r>
            <a:r>
              <a:rPr lang="hu-HU" dirty="0"/>
              <a:t>::ImportTexture2D(</a:t>
            </a:r>
            <a:r>
              <a:rPr lang="hu-HU" dirty="0" err="1"/>
              <a:t>device.Get</a:t>
            </a:r>
            <a:r>
              <a:rPr lang="hu-HU" dirty="0"/>
              <a:t>(), "rbump.jpg");</a:t>
            </a:r>
          </a:p>
          <a:p>
            <a:r>
              <a:rPr lang="hu-HU" dirty="0" err="1"/>
              <a:t>bumpTex.CreateSRV</a:t>
            </a:r>
            <a:r>
              <a:rPr lang="hu-HU" dirty="0"/>
              <a:t>(</a:t>
            </a:r>
            <a:r>
              <a:rPr lang="hu-HU" dirty="0" err="1"/>
              <a:t>device.Get</a:t>
            </a:r>
            <a:r>
              <a:rPr lang="hu-HU" dirty="0"/>
              <a:t>(), </a:t>
            </a:r>
            <a:r>
              <a:rPr lang="hu-HU" dirty="0" err="1"/>
              <a:t>srvHeap.Get</a:t>
            </a:r>
            <a:r>
              <a:rPr lang="hu-HU" dirty="0"/>
              <a:t>(), 2);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xmlns="" id="{13397F04-F22D-49B7-9111-3E764FC17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76200"/>
            <a:ext cx="8839200" cy="685800"/>
          </a:xfrm>
        </p:spPr>
        <p:txBody>
          <a:bodyPr/>
          <a:lstStyle/>
          <a:p>
            <a:r>
              <a:rPr lang="hu-HU" dirty="0" err="1"/>
              <a:t>LoadAssets</a:t>
            </a:r>
            <a:r>
              <a:rPr lang="hu-HU" dirty="0"/>
              <a:t>()</a:t>
            </a:r>
            <a:endParaRPr lang="hu-HU" sz="4000" dirty="0"/>
          </a:p>
        </p:txBody>
      </p:sp>
      <p:sp>
        <p:nvSpPr>
          <p:cNvPr id="4" name="Rounded Rectangle 3"/>
          <p:cNvSpPr/>
          <p:nvPr/>
        </p:nvSpPr>
        <p:spPr>
          <a:xfrm>
            <a:off x="4038600" y="2057400"/>
            <a:ext cx="4114800" cy="1524000"/>
          </a:xfrm>
          <a:prstGeom prst="round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 smtClean="0">
                <a:solidFill>
                  <a:schemeClr val="tx1"/>
                </a:solidFill>
                <a:latin typeface="Bauhaus 93" panose="04030905020B02020C02" pitchFamily="82" charset="0"/>
              </a:rPr>
              <a:t>luában változtatjuk</a:t>
            </a:r>
            <a:endParaRPr lang="en-US" dirty="0">
              <a:solidFill>
                <a:schemeClr val="tx1"/>
              </a:solidFill>
              <a:latin typeface="Bauhaus 93" panose="04030905020B02020C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085698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dirty="0" err="1"/>
              <a:t>probléma</a:t>
            </a:r>
            <a:endParaRPr lang="en-US" dirty="0"/>
          </a:p>
        </p:txBody>
      </p:sp>
      <p:sp>
        <p:nvSpPr>
          <p:cNvPr id="4" name="Tartalom helye 2">
            <a:extLst>
              <a:ext uri="{FF2B5EF4-FFF2-40B4-BE49-F238E27FC236}">
                <a16:creationId xmlns:a16="http://schemas.microsoft.com/office/drawing/2014/main" xmlns="" id="{6656AE22-C593-43CD-BEF3-6FFD0E284A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05400"/>
          </a:xfrm>
        </p:spPr>
        <p:txBody>
          <a:bodyPr>
            <a:normAutofit/>
          </a:bodyPr>
          <a:lstStyle/>
          <a:p>
            <a:r>
              <a:rPr lang="en-US" dirty="0" err="1"/>
              <a:t>Gondoljuk</a:t>
            </a:r>
            <a:r>
              <a:rPr lang="en-US" dirty="0"/>
              <a:t> </a:t>
            </a:r>
            <a:r>
              <a:rPr lang="en-US" dirty="0" err="1"/>
              <a:t>végig</a:t>
            </a:r>
            <a:r>
              <a:rPr lang="en-US" dirty="0"/>
              <a:t>, </a:t>
            </a:r>
            <a:r>
              <a:rPr lang="en-US" dirty="0" err="1"/>
              <a:t>hogy</a:t>
            </a:r>
            <a:r>
              <a:rPr lang="en-US" dirty="0"/>
              <a:t> mi </a:t>
            </a:r>
            <a:r>
              <a:rPr lang="en-US" dirty="0" err="1"/>
              <a:t>történik</a:t>
            </a:r>
            <a:r>
              <a:rPr lang="en-US" dirty="0"/>
              <a:t> most. A </a:t>
            </a:r>
            <a:r>
              <a:rPr lang="en-US" dirty="0" err="1"/>
              <a:t>nézeti</a:t>
            </a:r>
            <a:r>
              <a:rPr lang="en-US" dirty="0"/>
              <a:t> </a:t>
            </a:r>
            <a:r>
              <a:rPr lang="en-US" dirty="0" err="1"/>
              <a:t>irány</a:t>
            </a:r>
            <a:r>
              <a:rPr lang="en-US" dirty="0"/>
              <a:t> </a:t>
            </a:r>
            <a:r>
              <a:rPr lang="en-US" dirty="0" err="1"/>
              <a:t>és</a:t>
            </a:r>
            <a:r>
              <a:rPr lang="en-US" dirty="0"/>
              <a:t> a </a:t>
            </a:r>
            <a:r>
              <a:rPr lang="en-US" dirty="0" err="1"/>
              <a:t>fényirány</a:t>
            </a:r>
            <a:r>
              <a:rPr lang="en-US" dirty="0"/>
              <a:t> </a:t>
            </a:r>
            <a:r>
              <a:rPr lang="en-US" dirty="0" err="1"/>
              <a:t>világ</a:t>
            </a:r>
            <a:r>
              <a:rPr lang="en-US" dirty="0"/>
              <a:t> </a:t>
            </a:r>
            <a:r>
              <a:rPr lang="en-US" dirty="0" err="1"/>
              <a:t>koordinátában</a:t>
            </a:r>
            <a:r>
              <a:rPr lang="en-US" dirty="0"/>
              <a:t> van, </a:t>
            </a:r>
            <a:r>
              <a:rPr lang="en-US" dirty="0" err="1"/>
              <a:t>ezzel</a:t>
            </a:r>
            <a:r>
              <a:rPr lang="en-US" dirty="0"/>
              <a:t> </a:t>
            </a:r>
            <a:r>
              <a:rPr lang="en-US" dirty="0" err="1"/>
              <a:t>címezzük</a:t>
            </a:r>
            <a:r>
              <a:rPr lang="en-US" dirty="0"/>
              <a:t> a </a:t>
            </a:r>
            <a:r>
              <a:rPr lang="en-US" dirty="0" err="1"/>
              <a:t>TextureCube-ot</a:t>
            </a:r>
            <a:endParaRPr lang="en-US" dirty="0"/>
          </a:p>
          <a:p>
            <a:r>
              <a:rPr lang="en-US" dirty="0" err="1"/>
              <a:t>Ez</a:t>
            </a:r>
            <a:r>
              <a:rPr lang="en-US" dirty="0"/>
              <a:t> </a:t>
            </a:r>
            <a:r>
              <a:rPr lang="en-US" dirty="0" err="1"/>
              <a:t>probléma</a:t>
            </a:r>
            <a:r>
              <a:rPr lang="en-US" dirty="0"/>
              <a:t>, </a:t>
            </a:r>
            <a:r>
              <a:rPr lang="en-US" dirty="0" err="1"/>
              <a:t>mert</a:t>
            </a:r>
            <a:r>
              <a:rPr lang="en-US" dirty="0"/>
              <a:t> </a:t>
            </a:r>
            <a:r>
              <a:rPr lang="en-US" dirty="0" err="1"/>
              <a:t>nekünk</a:t>
            </a:r>
            <a:r>
              <a:rPr lang="en-US" dirty="0"/>
              <a:t> a </a:t>
            </a:r>
            <a:r>
              <a:rPr lang="en-US" dirty="0" err="1"/>
              <a:t>textúrából</a:t>
            </a:r>
            <a:r>
              <a:rPr lang="en-US" dirty="0"/>
              <a:t> </a:t>
            </a:r>
            <a:r>
              <a:rPr lang="en-US" dirty="0" err="1"/>
              <a:t>olvasott</a:t>
            </a:r>
            <a:r>
              <a:rPr lang="en-US" dirty="0"/>
              <a:t> </a:t>
            </a:r>
            <a:r>
              <a:rPr lang="en-US" dirty="0" err="1"/>
              <a:t>normál</a:t>
            </a:r>
            <a:r>
              <a:rPr lang="en-US" dirty="0"/>
              <a:t> </a:t>
            </a:r>
            <a:r>
              <a:rPr lang="en-US" dirty="0" err="1"/>
              <a:t>vektorok</a:t>
            </a:r>
            <a:r>
              <a:rPr lang="en-US" dirty="0"/>
              <a:t> </a:t>
            </a:r>
            <a:r>
              <a:rPr lang="en-US" dirty="0" err="1"/>
              <a:t>pedig</a:t>
            </a:r>
            <a:r>
              <a:rPr lang="en-US" dirty="0"/>
              <a:t> </a:t>
            </a:r>
            <a:r>
              <a:rPr lang="en-US" dirty="0" err="1"/>
              <a:t>textúra</a:t>
            </a:r>
            <a:r>
              <a:rPr lang="en-US" dirty="0"/>
              <a:t> </a:t>
            </a:r>
            <a:r>
              <a:rPr lang="en-US" dirty="0" err="1"/>
              <a:t>térben</a:t>
            </a:r>
            <a:r>
              <a:rPr lang="en-US" dirty="0"/>
              <a:t> </a:t>
            </a:r>
            <a:r>
              <a:rPr lang="en-US" dirty="0" err="1"/>
              <a:t>vannak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817864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dirty="0" err="1"/>
              <a:t>megoldás</a:t>
            </a:r>
            <a:endParaRPr lang="en-US" dirty="0"/>
          </a:p>
        </p:txBody>
      </p:sp>
      <p:sp>
        <p:nvSpPr>
          <p:cNvPr id="4" name="Tartalom helye 2">
            <a:extLst>
              <a:ext uri="{FF2B5EF4-FFF2-40B4-BE49-F238E27FC236}">
                <a16:creationId xmlns:a16="http://schemas.microsoft.com/office/drawing/2014/main" xmlns="" id="{6656AE22-C593-43CD-BEF3-6FFD0E284A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05400"/>
          </a:xfrm>
        </p:spPr>
        <p:txBody>
          <a:bodyPr>
            <a:normAutofit/>
          </a:bodyPr>
          <a:lstStyle/>
          <a:p>
            <a:r>
              <a:rPr lang="en-US" dirty="0" err="1"/>
              <a:t>Számoljunk</a:t>
            </a:r>
            <a:r>
              <a:rPr lang="en-US" dirty="0"/>
              <a:t> </a:t>
            </a:r>
            <a:r>
              <a:rPr lang="en-US" dirty="0" err="1"/>
              <a:t>ki</a:t>
            </a:r>
            <a:r>
              <a:rPr lang="en-US" dirty="0"/>
              <a:t> </a:t>
            </a:r>
            <a:r>
              <a:rPr lang="en-US" dirty="0" err="1"/>
              <a:t>mindent</a:t>
            </a:r>
            <a:r>
              <a:rPr lang="en-US" dirty="0"/>
              <a:t> </a:t>
            </a:r>
            <a:r>
              <a:rPr lang="en-US" dirty="0" err="1"/>
              <a:t>textúra</a:t>
            </a:r>
            <a:r>
              <a:rPr lang="en-US" dirty="0"/>
              <a:t> </a:t>
            </a:r>
            <a:r>
              <a:rPr lang="en-US" dirty="0" err="1"/>
              <a:t>térben</a:t>
            </a:r>
            <a:r>
              <a:rPr lang="en-US" dirty="0"/>
              <a:t>, </a:t>
            </a:r>
            <a:r>
              <a:rPr lang="en-US" dirty="0" err="1"/>
              <a:t>majd</a:t>
            </a:r>
            <a:r>
              <a:rPr lang="en-US" dirty="0"/>
              <a:t> a </a:t>
            </a:r>
            <a:r>
              <a:rPr lang="en-US" dirty="0" err="1"/>
              <a:t>végén</a:t>
            </a:r>
            <a:r>
              <a:rPr lang="en-US" dirty="0"/>
              <a:t> </a:t>
            </a:r>
            <a:r>
              <a:rPr lang="en-US" dirty="0" err="1"/>
              <a:t>valahogy</a:t>
            </a:r>
            <a:r>
              <a:rPr lang="en-US" dirty="0"/>
              <a:t> </a:t>
            </a:r>
            <a:r>
              <a:rPr lang="en-US" dirty="0" err="1"/>
              <a:t>jöjjünk</a:t>
            </a:r>
            <a:r>
              <a:rPr lang="en-US" dirty="0"/>
              <a:t> </a:t>
            </a:r>
            <a:r>
              <a:rPr lang="en-US" dirty="0" err="1"/>
              <a:t>vissza</a:t>
            </a:r>
            <a:r>
              <a:rPr lang="en-US" dirty="0"/>
              <a:t> </a:t>
            </a:r>
            <a:r>
              <a:rPr lang="en-US" dirty="0" err="1"/>
              <a:t>világ</a:t>
            </a:r>
            <a:r>
              <a:rPr lang="en-US" dirty="0"/>
              <a:t> </a:t>
            </a:r>
            <a:r>
              <a:rPr lang="en-US" dirty="0" err="1"/>
              <a:t>koordinátákba</a:t>
            </a:r>
            <a:r>
              <a:rPr lang="en-US" dirty="0"/>
              <a:t> </a:t>
            </a:r>
            <a:r>
              <a:rPr lang="en-US" dirty="0" err="1"/>
              <a:t>és</a:t>
            </a:r>
            <a:r>
              <a:rPr lang="en-US" dirty="0"/>
              <a:t> </a:t>
            </a:r>
            <a:r>
              <a:rPr lang="en-US" dirty="0" err="1"/>
              <a:t>úgy</a:t>
            </a:r>
            <a:r>
              <a:rPr lang="en-US" dirty="0"/>
              <a:t> </a:t>
            </a:r>
            <a:r>
              <a:rPr lang="en-US" dirty="0" err="1"/>
              <a:t>címezzük</a:t>
            </a:r>
            <a:r>
              <a:rPr lang="en-US" dirty="0"/>
              <a:t> meg </a:t>
            </a:r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dirty="0" err="1"/>
              <a:t>envTex</a:t>
            </a:r>
            <a:r>
              <a:rPr lang="en-US" dirty="0"/>
              <a:t>-et</a:t>
            </a:r>
          </a:p>
          <a:p>
            <a:r>
              <a:rPr lang="en-US" dirty="0" err="1"/>
              <a:t>Ennél</a:t>
            </a:r>
            <a:r>
              <a:rPr lang="en-US" dirty="0"/>
              <a:t> </a:t>
            </a:r>
            <a:r>
              <a:rPr lang="en-US" dirty="0" err="1"/>
              <a:t>már</a:t>
            </a:r>
            <a:r>
              <a:rPr lang="en-US" dirty="0"/>
              <a:t> </a:t>
            </a:r>
            <a:r>
              <a:rPr lang="en-US" dirty="0" err="1"/>
              <a:t>sokkal</a:t>
            </a:r>
            <a:r>
              <a:rPr lang="en-US" dirty="0"/>
              <a:t> </a:t>
            </a:r>
            <a:r>
              <a:rPr lang="en-US" dirty="0" err="1"/>
              <a:t>jobb</a:t>
            </a:r>
            <a:r>
              <a:rPr lang="en-US" dirty="0"/>
              <a:t> </a:t>
            </a:r>
            <a:r>
              <a:rPr lang="en-US" dirty="0" err="1"/>
              <a:t>akkor</a:t>
            </a:r>
            <a:r>
              <a:rPr lang="en-US" dirty="0"/>
              <a:t>, ha a </a:t>
            </a:r>
            <a:r>
              <a:rPr lang="en-US" dirty="0" err="1"/>
              <a:t>textúra</a:t>
            </a:r>
            <a:r>
              <a:rPr lang="en-US" dirty="0"/>
              <a:t> </a:t>
            </a:r>
            <a:r>
              <a:rPr lang="en-US" dirty="0" err="1"/>
              <a:t>térben</a:t>
            </a:r>
            <a:r>
              <a:rPr lang="en-US" dirty="0"/>
              <a:t> </a:t>
            </a:r>
            <a:r>
              <a:rPr lang="en-US" dirty="0" err="1"/>
              <a:t>olvasott</a:t>
            </a:r>
            <a:r>
              <a:rPr lang="en-US" dirty="0"/>
              <a:t> </a:t>
            </a:r>
            <a:r>
              <a:rPr lang="en-US" dirty="0" err="1"/>
              <a:t>normálvektort</a:t>
            </a:r>
            <a:r>
              <a:rPr lang="en-US" dirty="0"/>
              <a:t> </a:t>
            </a:r>
            <a:r>
              <a:rPr lang="en-US" dirty="0" err="1"/>
              <a:t>kihozzuk</a:t>
            </a:r>
            <a:r>
              <a:rPr lang="en-US" dirty="0"/>
              <a:t> </a:t>
            </a:r>
            <a:r>
              <a:rPr lang="en-US" dirty="0" err="1"/>
              <a:t>világ</a:t>
            </a:r>
            <a:r>
              <a:rPr lang="en-US" dirty="0"/>
              <a:t> </a:t>
            </a:r>
            <a:r>
              <a:rPr lang="en-US" dirty="0" err="1"/>
              <a:t>koordinátákba</a:t>
            </a:r>
            <a:r>
              <a:rPr lang="en-US" dirty="0"/>
              <a:t>, </a:t>
            </a:r>
            <a:r>
              <a:rPr lang="en-US" dirty="0" err="1"/>
              <a:t>itt</a:t>
            </a:r>
            <a:r>
              <a:rPr lang="en-US" dirty="0"/>
              <a:t> </a:t>
            </a:r>
            <a:r>
              <a:rPr lang="en-US" dirty="0" err="1"/>
              <a:t>jön</a:t>
            </a:r>
            <a:r>
              <a:rPr lang="en-US" dirty="0"/>
              <a:t> be a TBN </a:t>
            </a:r>
            <a:r>
              <a:rPr lang="en-US" dirty="0" err="1"/>
              <a:t>mátrix</a:t>
            </a:r>
            <a:r>
              <a:rPr lang="en-US" dirty="0"/>
              <a:t> </a:t>
            </a:r>
            <a:r>
              <a:rPr lang="en-US" dirty="0" err="1"/>
              <a:t>ortonormáltságának</a:t>
            </a:r>
            <a:r>
              <a:rPr lang="en-US" dirty="0"/>
              <a:t> a </a:t>
            </a:r>
            <a:r>
              <a:rPr lang="en-US" dirty="0" err="1"/>
              <a:t>jelentősége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663968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Tradeoff</a:t>
            </a:r>
          </a:p>
        </p:txBody>
      </p:sp>
      <p:sp>
        <p:nvSpPr>
          <p:cNvPr id="4" name="Tartalom helye 2">
            <a:extLst>
              <a:ext uri="{FF2B5EF4-FFF2-40B4-BE49-F238E27FC236}">
                <a16:creationId xmlns:a16="http://schemas.microsoft.com/office/drawing/2014/main" xmlns="" id="{6656AE22-C593-43CD-BEF3-6FFD0E284A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05400"/>
          </a:xfrm>
        </p:spPr>
        <p:txBody>
          <a:bodyPr>
            <a:normAutofit/>
          </a:bodyPr>
          <a:lstStyle/>
          <a:p>
            <a:r>
              <a:rPr lang="en-US" dirty="0" err="1"/>
              <a:t>Csak</a:t>
            </a:r>
            <a:r>
              <a:rPr lang="en-US" dirty="0"/>
              <a:t> a vertex </a:t>
            </a:r>
            <a:r>
              <a:rPr lang="en-US" dirty="0" err="1"/>
              <a:t>shaderben</a:t>
            </a:r>
            <a:r>
              <a:rPr lang="en-US" dirty="0"/>
              <a:t> van TBN </a:t>
            </a:r>
            <a:r>
              <a:rPr lang="en-US" dirty="0" err="1"/>
              <a:t>mátrixunk</a:t>
            </a:r>
            <a:endParaRPr lang="en-US" dirty="0"/>
          </a:p>
          <a:p>
            <a:r>
              <a:rPr lang="en-US" dirty="0" err="1"/>
              <a:t>Ez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gond</a:t>
            </a:r>
            <a:r>
              <a:rPr lang="en-US" dirty="0"/>
              <a:t>, </a:t>
            </a:r>
            <a:r>
              <a:rPr lang="en-US" dirty="0" err="1"/>
              <a:t>hiszen</a:t>
            </a:r>
            <a:r>
              <a:rPr lang="en-US" dirty="0"/>
              <a:t> </a:t>
            </a:r>
            <a:r>
              <a:rPr lang="en-US" dirty="0" err="1"/>
              <a:t>átadhatjuk</a:t>
            </a:r>
            <a:r>
              <a:rPr lang="en-US" dirty="0"/>
              <a:t> a T,B,N </a:t>
            </a:r>
            <a:r>
              <a:rPr lang="en-US" dirty="0" err="1"/>
              <a:t>vektorokat</a:t>
            </a:r>
            <a:r>
              <a:rPr lang="en-US" dirty="0"/>
              <a:t> a </a:t>
            </a:r>
            <a:r>
              <a:rPr lang="en-US" dirty="0" err="1"/>
              <a:t>pixelshadernek</a:t>
            </a:r>
            <a:r>
              <a:rPr lang="en-US" dirty="0"/>
              <a:t> </a:t>
            </a:r>
            <a:r>
              <a:rPr lang="en-US" dirty="0" err="1"/>
              <a:t>és</a:t>
            </a:r>
            <a:r>
              <a:rPr lang="en-US" dirty="0"/>
              <a:t> </a:t>
            </a:r>
            <a:r>
              <a:rPr lang="en-US" dirty="0" err="1"/>
              <a:t>ott</a:t>
            </a:r>
            <a:r>
              <a:rPr lang="en-US" dirty="0"/>
              <a:t> </a:t>
            </a:r>
            <a:r>
              <a:rPr lang="en-US" dirty="0" err="1"/>
              <a:t>szorozgatunk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74747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zöveg helye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	/*</a:t>
            </a:r>
          </a:p>
          <a:p>
            <a:r>
              <a:rPr lang="en-US" sz="2000" dirty="0"/>
              <a:t>	PNTTB: Position, Normal, Texture, Tangent, Binormal</a:t>
            </a:r>
          </a:p>
          <a:p>
            <a:r>
              <a:rPr lang="en-US" sz="2000" dirty="0"/>
              <a:t>	*/</a:t>
            </a:r>
          </a:p>
          <a:p>
            <a:r>
              <a:rPr lang="en-US" sz="2000" dirty="0"/>
              <a:t>	struct </a:t>
            </a:r>
            <a:r>
              <a:rPr lang="en-US" sz="2000" dirty="0" err="1"/>
              <a:t>PNTTB_Vertex</a:t>
            </a:r>
            <a:r>
              <a:rPr lang="en-US" sz="2000" dirty="0"/>
              <a:t> {</a:t>
            </a:r>
          </a:p>
          <a:p>
            <a:r>
              <a:rPr lang="en-US" sz="2000" dirty="0"/>
              <a:t>		Egg::Math::Float3 position;</a:t>
            </a:r>
          </a:p>
          <a:p>
            <a:r>
              <a:rPr lang="en-US" sz="2000" dirty="0"/>
              <a:t>		Egg::Math::Float3 normal;</a:t>
            </a:r>
          </a:p>
          <a:p>
            <a:r>
              <a:rPr lang="en-US" sz="2000" dirty="0"/>
              <a:t>		Egg::Math::Float2 </a:t>
            </a:r>
            <a:r>
              <a:rPr lang="en-US" sz="2000" dirty="0" err="1"/>
              <a:t>tex</a:t>
            </a:r>
            <a:r>
              <a:rPr lang="en-US" sz="2000" dirty="0"/>
              <a:t>;</a:t>
            </a:r>
          </a:p>
          <a:p>
            <a:r>
              <a:rPr lang="en-US" sz="2000" dirty="0"/>
              <a:t>		Egg::Math::Float3 tangent;</a:t>
            </a:r>
          </a:p>
          <a:p>
            <a:r>
              <a:rPr lang="en-US" sz="2000" dirty="0"/>
              <a:t>		Egg::Math::Float3 binormal;</a:t>
            </a:r>
          </a:p>
          <a:p>
            <a:r>
              <a:rPr lang="en-US" sz="2000" dirty="0"/>
              <a:t>	};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xmlns="" id="{13397F04-F22D-49B7-9111-3E764FC17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76200"/>
            <a:ext cx="8839200" cy="685800"/>
          </a:xfrm>
        </p:spPr>
        <p:txBody>
          <a:bodyPr/>
          <a:lstStyle/>
          <a:p>
            <a:r>
              <a:rPr lang="en-US" sz="4000" dirty="0"/>
              <a:t>Egg/</a:t>
            </a:r>
            <a:r>
              <a:rPr lang="en-US" sz="4000" dirty="0" err="1"/>
              <a:t>Vertex.h</a:t>
            </a:r>
            <a:endParaRPr lang="hu-HU" sz="4000" dirty="0"/>
          </a:p>
        </p:txBody>
      </p:sp>
      <p:sp>
        <p:nvSpPr>
          <p:cNvPr id="2" name="Rounded Rectangle 1"/>
          <p:cNvSpPr/>
          <p:nvPr/>
        </p:nvSpPr>
        <p:spPr>
          <a:xfrm>
            <a:off x="2971800" y="4724400"/>
            <a:ext cx="4114800" cy="1524000"/>
          </a:xfrm>
          <a:prstGeom prst="round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 smtClean="0">
                <a:solidFill>
                  <a:schemeClr val="tx1"/>
                </a:solidFill>
                <a:latin typeface="Bauhaus 93" panose="04030905020B02020C02" pitchFamily="82" charset="0"/>
              </a:rPr>
              <a:t>már benne van</a:t>
            </a:r>
            <a:endParaRPr lang="en-US" dirty="0">
              <a:solidFill>
                <a:schemeClr val="tx1"/>
              </a:solidFill>
              <a:latin typeface="Bauhaus 93" panose="04030905020B02020C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719976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zöveg helye 2"/>
          <p:cNvSpPr>
            <a:spLocks noGrp="1"/>
          </p:cNvSpPr>
          <p:nvPr>
            <p:ph type="body" sz="quarter" idx="13"/>
          </p:nvPr>
        </p:nvSpPr>
        <p:spPr>
          <a:xfrm>
            <a:off x="152400" y="914400"/>
            <a:ext cx="8839200" cy="5791200"/>
          </a:xfrm>
          <a:solidFill>
            <a:schemeClr val="accent5">
              <a:lumMod val="40000"/>
              <a:lumOff val="60000"/>
            </a:schemeClr>
          </a:solidFill>
        </p:spPr>
        <p:txBody>
          <a:bodyPr>
            <a:normAutofit lnSpcReduction="10000"/>
          </a:bodyPr>
          <a:lstStyle/>
          <a:p>
            <a:r>
              <a:rPr lang="hu-HU" dirty="0" err="1"/>
              <a:t>struct</a:t>
            </a:r>
            <a:r>
              <a:rPr lang="hu-HU" dirty="0"/>
              <a:t> </a:t>
            </a:r>
            <a:r>
              <a:rPr lang="hu-HU" dirty="0" err="1"/>
              <a:t>VSOutput</a:t>
            </a:r>
            <a:endParaRPr lang="hu-HU" dirty="0"/>
          </a:p>
          <a:p>
            <a:r>
              <a:rPr lang="hu-HU" dirty="0"/>
              <a:t>{</a:t>
            </a:r>
          </a:p>
          <a:p>
            <a:r>
              <a:rPr lang="hu-HU" dirty="0"/>
              <a:t>    float4 </a:t>
            </a:r>
            <a:r>
              <a:rPr lang="hu-HU" dirty="0" err="1"/>
              <a:t>position</a:t>
            </a:r>
            <a:r>
              <a:rPr lang="hu-HU" dirty="0"/>
              <a:t> : </a:t>
            </a:r>
            <a:r>
              <a:rPr lang="hu-HU" dirty="0" err="1"/>
              <a:t>SV_Position</a:t>
            </a:r>
            <a:r>
              <a:rPr lang="hu-HU" dirty="0"/>
              <a:t>;</a:t>
            </a:r>
          </a:p>
          <a:p>
            <a:r>
              <a:rPr lang="hu-HU" dirty="0"/>
              <a:t>    float3 </a:t>
            </a:r>
            <a:r>
              <a:rPr lang="hu-HU" dirty="0" err="1"/>
              <a:t>normal</a:t>
            </a:r>
            <a:r>
              <a:rPr lang="hu-HU" dirty="0"/>
              <a:t> : NORMAL;</a:t>
            </a:r>
          </a:p>
          <a:p>
            <a:r>
              <a:rPr lang="hu-HU" dirty="0"/>
              <a:t>    float3 </a:t>
            </a:r>
            <a:r>
              <a:rPr lang="hu-HU" dirty="0" err="1"/>
              <a:t>tangent</a:t>
            </a:r>
            <a:r>
              <a:rPr lang="hu-HU" dirty="0"/>
              <a:t> : TANGENT;</a:t>
            </a:r>
          </a:p>
          <a:p>
            <a:r>
              <a:rPr lang="hu-HU" dirty="0"/>
              <a:t>    float3 </a:t>
            </a:r>
            <a:r>
              <a:rPr lang="hu-HU" dirty="0" err="1"/>
              <a:t>binormal</a:t>
            </a:r>
            <a:r>
              <a:rPr lang="hu-HU" dirty="0"/>
              <a:t> : BINORMAL;</a:t>
            </a:r>
          </a:p>
          <a:p>
            <a:r>
              <a:rPr lang="hu-HU" dirty="0"/>
              <a:t>    float2 </a:t>
            </a:r>
            <a:r>
              <a:rPr lang="hu-HU" dirty="0" err="1"/>
              <a:t>texCoord</a:t>
            </a:r>
            <a:r>
              <a:rPr lang="hu-HU" dirty="0"/>
              <a:t> : TEXCOORD;</a:t>
            </a:r>
          </a:p>
          <a:p>
            <a:r>
              <a:rPr lang="hu-HU" dirty="0"/>
              <a:t>    float3 </a:t>
            </a:r>
            <a:r>
              <a:rPr lang="hu-HU" dirty="0" err="1"/>
              <a:t>viewDir</a:t>
            </a:r>
            <a:r>
              <a:rPr lang="hu-HU" dirty="0"/>
              <a:t> : VIEWDIR;</a:t>
            </a:r>
          </a:p>
          <a:p>
            <a:r>
              <a:rPr lang="hu-HU" dirty="0"/>
              <a:t>    float3 </a:t>
            </a:r>
            <a:r>
              <a:rPr lang="hu-HU" dirty="0" err="1"/>
              <a:t>lightDir</a:t>
            </a:r>
            <a:r>
              <a:rPr lang="hu-HU" dirty="0"/>
              <a:t> : LIGHTDIR;</a:t>
            </a:r>
          </a:p>
          <a:p>
            <a:r>
              <a:rPr lang="hu-HU" dirty="0"/>
              <a:t>};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xmlns="" id="{13397F04-F22D-49B7-9111-3E764FC17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76200"/>
            <a:ext cx="8839200" cy="685800"/>
          </a:xfrm>
        </p:spPr>
        <p:txBody>
          <a:bodyPr/>
          <a:lstStyle/>
          <a:p>
            <a:r>
              <a:rPr lang="en-US" sz="4000" dirty="0" err="1"/>
              <a:t>EnvNormalMapVS.hlsl</a:t>
            </a:r>
            <a:endParaRPr lang="hu-HU" sz="4000" dirty="0"/>
          </a:p>
        </p:txBody>
      </p:sp>
    </p:spTree>
    <p:extLst>
      <p:ext uri="{BB962C8B-B14F-4D97-AF65-F5344CB8AC3E}">
        <p14:creationId xmlns:p14="http://schemas.microsoft.com/office/powerpoint/2010/main" val="93332367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zöveg helye 2"/>
          <p:cNvSpPr>
            <a:spLocks noGrp="1"/>
          </p:cNvSpPr>
          <p:nvPr>
            <p:ph type="body" sz="quarter" idx="13"/>
          </p:nvPr>
        </p:nvSpPr>
        <p:spPr>
          <a:xfrm>
            <a:off x="152400" y="914400"/>
            <a:ext cx="8839200" cy="5791200"/>
          </a:xfrm>
          <a:solidFill>
            <a:schemeClr val="accent5">
              <a:lumMod val="40000"/>
              <a:lumOff val="60000"/>
            </a:schemeClr>
          </a:solidFill>
        </p:spPr>
        <p:txBody>
          <a:bodyPr>
            <a:normAutofit fontScale="62500" lnSpcReduction="20000"/>
          </a:bodyPr>
          <a:lstStyle/>
          <a:p>
            <a:r>
              <a:rPr lang="hu-HU" dirty="0"/>
              <a:t>[</a:t>
            </a:r>
            <a:r>
              <a:rPr lang="hu-HU" dirty="0" err="1"/>
              <a:t>RootSignature</a:t>
            </a:r>
            <a:r>
              <a:rPr lang="hu-HU" dirty="0"/>
              <a:t>(</a:t>
            </a:r>
            <a:r>
              <a:rPr lang="hu-HU" dirty="0" err="1"/>
              <a:t>NormalMapRS</a:t>
            </a:r>
            <a:r>
              <a:rPr lang="hu-HU" dirty="0"/>
              <a:t>)]</a:t>
            </a:r>
          </a:p>
          <a:p>
            <a:r>
              <a:rPr lang="hu-HU" dirty="0" err="1"/>
              <a:t>VSOutput</a:t>
            </a:r>
            <a:r>
              <a:rPr lang="hu-HU" dirty="0"/>
              <a:t> main(</a:t>
            </a:r>
            <a:r>
              <a:rPr lang="hu-HU" dirty="0" err="1"/>
              <a:t>IAOutput</a:t>
            </a:r>
            <a:r>
              <a:rPr lang="hu-HU" dirty="0"/>
              <a:t> </a:t>
            </a:r>
            <a:r>
              <a:rPr lang="hu-HU" dirty="0" err="1"/>
              <a:t>iao</a:t>
            </a:r>
            <a:r>
              <a:rPr lang="hu-HU" dirty="0"/>
              <a:t>)</a:t>
            </a:r>
          </a:p>
          <a:p>
            <a:r>
              <a:rPr lang="hu-HU" dirty="0"/>
              <a:t>{</a:t>
            </a:r>
          </a:p>
          <a:p>
            <a:r>
              <a:rPr lang="en-US" dirty="0"/>
              <a:t>    float4 </a:t>
            </a:r>
            <a:r>
              <a:rPr lang="en-US" dirty="0" err="1"/>
              <a:t>worldPos</a:t>
            </a:r>
            <a:r>
              <a:rPr lang="en-US" dirty="0"/>
              <a:t> = </a:t>
            </a:r>
            <a:r>
              <a:rPr lang="en-US" dirty="0" err="1"/>
              <a:t>mul</a:t>
            </a:r>
            <a:r>
              <a:rPr lang="en-US" dirty="0"/>
              <a:t>(</a:t>
            </a:r>
            <a:r>
              <a:rPr lang="en-US" dirty="0" err="1"/>
              <a:t>modelMat</a:t>
            </a:r>
            <a:r>
              <a:rPr lang="en-US" dirty="0"/>
              <a:t>, float4(</a:t>
            </a:r>
            <a:r>
              <a:rPr lang="en-US" dirty="0" err="1"/>
              <a:t>iao.position</a:t>
            </a:r>
            <a:r>
              <a:rPr lang="en-US" dirty="0"/>
              <a:t>, 1.0f));</a:t>
            </a:r>
          </a:p>
          <a:p>
            <a:r>
              <a:rPr lang="hu-HU" dirty="0"/>
              <a:t>    float3 </a:t>
            </a:r>
            <a:r>
              <a:rPr lang="hu-HU" dirty="0" err="1"/>
              <a:t>descartesPos</a:t>
            </a:r>
            <a:r>
              <a:rPr lang="hu-HU" dirty="0"/>
              <a:t> = </a:t>
            </a:r>
            <a:r>
              <a:rPr lang="hu-HU" dirty="0" err="1"/>
              <a:t>worldPos.xyz</a:t>
            </a:r>
            <a:r>
              <a:rPr lang="hu-HU" dirty="0"/>
              <a:t> / </a:t>
            </a:r>
            <a:r>
              <a:rPr lang="hu-HU" dirty="0" err="1"/>
              <a:t>worldPos.w</a:t>
            </a:r>
            <a:r>
              <a:rPr lang="hu-HU" dirty="0"/>
              <a:t>;</a:t>
            </a:r>
          </a:p>
          <a:p>
            <a:endParaRPr lang="hu-HU" dirty="0"/>
          </a:p>
          <a:p>
            <a:r>
              <a:rPr lang="hu-HU" dirty="0"/>
              <a:t>    float3 </a:t>
            </a:r>
            <a:r>
              <a:rPr lang="hu-HU" dirty="0" err="1"/>
              <a:t>lightDir</a:t>
            </a:r>
            <a:r>
              <a:rPr lang="hu-HU" dirty="0"/>
              <a:t> = </a:t>
            </a:r>
            <a:r>
              <a:rPr lang="hu-HU" dirty="0" err="1"/>
              <a:t>normalize</a:t>
            </a:r>
            <a:r>
              <a:rPr lang="hu-HU" dirty="0"/>
              <a:t>(</a:t>
            </a:r>
            <a:r>
              <a:rPr lang="hu-HU" dirty="0" err="1"/>
              <a:t>lightPos.xyz</a:t>
            </a:r>
            <a:r>
              <a:rPr lang="hu-HU" dirty="0"/>
              <a:t> - </a:t>
            </a:r>
            <a:r>
              <a:rPr lang="hu-HU" dirty="0" err="1"/>
              <a:t>descartesPos</a:t>
            </a:r>
            <a:r>
              <a:rPr lang="hu-HU" dirty="0"/>
              <a:t> * </a:t>
            </a:r>
            <a:r>
              <a:rPr lang="hu-HU" dirty="0" err="1"/>
              <a:t>lightPos.w</a:t>
            </a:r>
            <a:r>
              <a:rPr lang="hu-HU" dirty="0"/>
              <a:t>);</a:t>
            </a:r>
          </a:p>
          <a:p>
            <a:r>
              <a:rPr lang="hu-HU" dirty="0"/>
              <a:t>    float3 </a:t>
            </a:r>
            <a:r>
              <a:rPr lang="hu-HU" dirty="0" err="1"/>
              <a:t>viewDir</a:t>
            </a:r>
            <a:r>
              <a:rPr lang="hu-HU" dirty="0"/>
              <a:t> = </a:t>
            </a:r>
            <a:r>
              <a:rPr lang="hu-HU" dirty="0" err="1"/>
              <a:t>normalize</a:t>
            </a:r>
            <a:r>
              <a:rPr lang="hu-HU" dirty="0"/>
              <a:t>(</a:t>
            </a:r>
            <a:r>
              <a:rPr lang="hu-HU" dirty="0" err="1"/>
              <a:t>eyePos.xyz</a:t>
            </a:r>
            <a:r>
              <a:rPr lang="hu-HU" dirty="0"/>
              <a:t> - </a:t>
            </a:r>
            <a:r>
              <a:rPr lang="hu-HU" dirty="0" err="1"/>
              <a:t>descartesPos</a:t>
            </a:r>
            <a:r>
              <a:rPr lang="hu-HU" dirty="0"/>
              <a:t>);</a:t>
            </a:r>
          </a:p>
          <a:p>
            <a:endParaRPr lang="hu-HU" dirty="0"/>
          </a:p>
          <a:p>
            <a:r>
              <a:rPr lang="hu-HU" dirty="0"/>
              <a:t>    float3 t = </a:t>
            </a:r>
            <a:r>
              <a:rPr lang="hu-HU" dirty="0" err="1"/>
              <a:t>normalize</a:t>
            </a:r>
            <a:r>
              <a:rPr lang="hu-HU" dirty="0"/>
              <a:t>(</a:t>
            </a:r>
            <a:r>
              <a:rPr lang="hu-HU" dirty="0" err="1"/>
              <a:t>mul</a:t>
            </a:r>
            <a:r>
              <a:rPr lang="hu-HU" dirty="0"/>
              <a:t>(float4(</a:t>
            </a:r>
            <a:r>
              <a:rPr lang="hu-HU" dirty="0" err="1"/>
              <a:t>iao.tangent</a:t>
            </a:r>
            <a:r>
              <a:rPr lang="hu-HU" dirty="0"/>
              <a:t>, 0.0f), </a:t>
            </a:r>
            <a:r>
              <a:rPr lang="hu-HU" dirty="0" err="1"/>
              <a:t>invModelMat</a:t>
            </a:r>
            <a:r>
              <a:rPr lang="hu-HU" dirty="0"/>
              <a:t>).</a:t>
            </a:r>
            <a:r>
              <a:rPr lang="hu-HU" dirty="0" err="1"/>
              <a:t>xyz</a:t>
            </a:r>
            <a:r>
              <a:rPr lang="hu-HU" dirty="0"/>
              <a:t>);</a:t>
            </a:r>
          </a:p>
          <a:p>
            <a:r>
              <a:rPr lang="hu-HU" dirty="0"/>
              <a:t>    float3 b = </a:t>
            </a:r>
            <a:r>
              <a:rPr lang="hu-HU" dirty="0" err="1"/>
              <a:t>normalize</a:t>
            </a:r>
            <a:r>
              <a:rPr lang="hu-HU" dirty="0"/>
              <a:t>(</a:t>
            </a:r>
            <a:r>
              <a:rPr lang="hu-HU" dirty="0" err="1"/>
              <a:t>mul</a:t>
            </a:r>
            <a:r>
              <a:rPr lang="hu-HU" dirty="0"/>
              <a:t>(float4(</a:t>
            </a:r>
            <a:r>
              <a:rPr lang="hu-HU" dirty="0" err="1"/>
              <a:t>iao.binormal</a:t>
            </a:r>
            <a:r>
              <a:rPr lang="hu-HU" dirty="0"/>
              <a:t>, 0.0f), </a:t>
            </a:r>
            <a:r>
              <a:rPr lang="hu-HU" dirty="0" err="1"/>
              <a:t>invModelMat</a:t>
            </a:r>
            <a:r>
              <a:rPr lang="hu-HU" dirty="0"/>
              <a:t>).</a:t>
            </a:r>
            <a:r>
              <a:rPr lang="hu-HU" dirty="0" err="1"/>
              <a:t>xyz</a:t>
            </a:r>
            <a:r>
              <a:rPr lang="hu-HU" dirty="0"/>
              <a:t>);</a:t>
            </a:r>
          </a:p>
          <a:p>
            <a:r>
              <a:rPr lang="hu-HU" dirty="0"/>
              <a:t>    float3 n = </a:t>
            </a:r>
            <a:r>
              <a:rPr lang="hu-HU" dirty="0" err="1"/>
              <a:t>normalize</a:t>
            </a:r>
            <a:r>
              <a:rPr lang="hu-HU" dirty="0"/>
              <a:t>(</a:t>
            </a:r>
            <a:r>
              <a:rPr lang="hu-HU" dirty="0" err="1"/>
              <a:t>mul</a:t>
            </a:r>
            <a:r>
              <a:rPr lang="hu-HU" dirty="0"/>
              <a:t>(float4(</a:t>
            </a:r>
            <a:r>
              <a:rPr lang="hu-HU" dirty="0" err="1"/>
              <a:t>iao.normal</a:t>
            </a:r>
            <a:r>
              <a:rPr lang="hu-HU" dirty="0"/>
              <a:t>, 0.0f), </a:t>
            </a:r>
            <a:r>
              <a:rPr lang="hu-HU" dirty="0" err="1"/>
              <a:t>invModelMat</a:t>
            </a:r>
            <a:r>
              <a:rPr lang="hu-HU" dirty="0"/>
              <a:t>).</a:t>
            </a:r>
            <a:r>
              <a:rPr lang="hu-HU" dirty="0" err="1"/>
              <a:t>xyz</a:t>
            </a:r>
            <a:r>
              <a:rPr lang="hu-HU" dirty="0"/>
              <a:t>);</a:t>
            </a:r>
            <a:endParaRPr lang="hu-HU" sz="1600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xmlns="" id="{13397F04-F22D-49B7-9111-3E764FC17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76200"/>
            <a:ext cx="8839200" cy="685800"/>
          </a:xfrm>
        </p:spPr>
        <p:txBody>
          <a:bodyPr/>
          <a:lstStyle/>
          <a:p>
            <a:r>
              <a:rPr lang="en-US" sz="4000" dirty="0" err="1"/>
              <a:t>EnvNormalMapVS.hlsl</a:t>
            </a:r>
            <a:endParaRPr lang="hu-HU" sz="4000" dirty="0"/>
          </a:p>
        </p:txBody>
      </p:sp>
    </p:spTree>
    <p:extLst>
      <p:ext uri="{BB962C8B-B14F-4D97-AF65-F5344CB8AC3E}">
        <p14:creationId xmlns:p14="http://schemas.microsoft.com/office/powerpoint/2010/main" val="14818390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zöveg helye 2"/>
          <p:cNvSpPr>
            <a:spLocks noGrp="1"/>
          </p:cNvSpPr>
          <p:nvPr>
            <p:ph type="body" sz="quarter" idx="13"/>
          </p:nvPr>
        </p:nvSpPr>
        <p:spPr>
          <a:xfrm>
            <a:off x="152400" y="914400"/>
            <a:ext cx="8839200" cy="5791200"/>
          </a:xfrm>
          <a:solidFill>
            <a:schemeClr val="accent5">
              <a:lumMod val="40000"/>
              <a:lumOff val="60000"/>
            </a:schemeClr>
          </a:solidFill>
        </p:spPr>
        <p:txBody>
          <a:bodyPr>
            <a:normAutofit/>
          </a:bodyPr>
          <a:lstStyle/>
          <a:p>
            <a:r>
              <a:rPr lang="hu-HU" sz="2000" dirty="0"/>
              <a:t> </a:t>
            </a:r>
            <a:r>
              <a:rPr lang="en-US" sz="2000" dirty="0"/>
              <a:t>	  </a:t>
            </a:r>
            <a:r>
              <a:rPr lang="hu-HU" sz="2000" dirty="0" err="1"/>
              <a:t>VSOutput</a:t>
            </a:r>
            <a:r>
              <a:rPr lang="hu-HU" sz="2000" dirty="0"/>
              <a:t> </a:t>
            </a:r>
            <a:r>
              <a:rPr lang="hu-HU" sz="2000" dirty="0" err="1"/>
              <a:t>vso</a:t>
            </a:r>
            <a:r>
              <a:rPr lang="hu-HU" sz="2000" dirty="0"/>
              <a:t>;</a:t>
            </a:r>
          </a:p>
          <a:p>
            <a:r>
              <a:rPr lang="en-US" sz="2000" dirty="0"/>
              <a:t>    </a:t>
            </a:r>
            <a:r>
              <a:rPr lang="en-US" sz="2000" dirty="0" err="1"/>
              <a:t>vso.position</a:t>
            </a:r>
            <a:r>
              <a:rPr lang="en-US" sz="2000" dirty="0"/>
              <a:t> = </a:t>
            </a:r>
            <a:r>
              <a:rPr lang="en-US" sz="2000" dirty="0" err="1"/>
              <a:t>mul</a:t>
            </a:r>
            <a:r>
              <a:rPr lang="en-US" sz="2000" dirty="0"/>
              <a:t>(</a:t>
            </a:r>
            <a:r>
              <a:rPr lang="en-US" sz="2000" dirty="0" err="1"/>
              <a:t>viewProj</a:t>
            </a:r>
            <a:r>
              <a:rPr lang="en-US" sz="2000" dirty="0"/>
              <a:t>, </a:t>
            </a:r>
            <a:r>
              <a:rPr lang="en-US" sz="2000" dirty="0" err="1"/>
              <a:t>worldPos</a:t>
            </a:r>
            <a:r>
              <a:rPr lang="en-US" sz="2000" dirty="0"/>
              <a:t>);</a:t>
            </a:r>
          </a:p>
          <a:p>
            <a:r>
              <a:rPr lang="hu-HU" sz="2000" dirty="0"/>
              <a:t>    </a:t>
            </a:r>
            <a:r>
              <a:rPr lang="hu-HU" sz="2000" dirty="0" err="1"/>
              <a:t>vso.normal</a:t>
            </a:r>
            <a:r>
              <a:rPr lang="hu-HU" sz="2000" dirty="0"/>
              <a:t> = n;</a:t>
            </a:r>
          </a:p>
          <a:p>
            <a:r>
              <a:rPr lang="hu-HU" sz="2000" dirty="0"/>
              <a:t>    </a:t>
            </a:r>
            <a:r>
              <a:rPr lang="hu-HU" sz="2000" dirty="0" err="1"/>
              <a:t>vso.tangent</a:t>
            </a:r>
            <a:r>
              <a:rPr lang="hu-HU" sz="2000" dirty="0"/>
              <a:t> = t;</a:t>
            </a:r>
          </a:p>
          <a:p>
            <a:r>
              <a:rPr lang="hu-HU" sz="2000" dirty="0"/>
              <a:t>    </a:t>
            </a:r>
            <a:r>
              <a:rPr lang="hu-HU" sz="2000" dirty="0" err="1"/>
              <a:t>vso.binormal</a:t>
            </a:r>
            <a:r>
              <a:rPr lang="hu-HU" sz="2000" dirty="0"/>
              <a:t> = b;</a:t>
            </a:r>
          </a:p>
          <a:p>
            <a:r>
              <a:rPr lang="hu-HU" sz="2000" dirty="0"/>
              <a:t>    </a:t>
            </a:r>
            <a:r>
              <a:rPr lang="hu-HU" sz="2000" dirty="0" err="1"/>
              <a:t>vso.texCoord</a:t>
            </a:r>
            <a:r>
              <a:rPr lang="hu-HU" sz="2000" dirty="0"/>
              <a:t> = </a:t>
            </a:r>
            <a:r>
              <a:rPr lang="hu-HU" sz="2000" dirty="0" err="1"/>
              <a:t>iao.texCoord</a:t>
            </a:r>
            <a:r>
              <a:rPr lang="hu-HU" sz="2000" dirty="0"/>
              <a:t>;</a:t>
            </a:r>
            <a:endParaRPr lang="en-US" sz="2000" dirty="0"/>
          </a:p>
          <a:p>
            <a:r>
              <a:rPr lang="hu-HU" sz="2000" dirty="0"/>
              <a:t>    </a:t>
            </a:r>
            <a:r>
              <a:rPr lang="hu-HU" sz="2000" dirty="0" err="1"/>
              <a:t>vso.lightDir</a:t>
            </a:r>
            <a:r>
              <a:rPr lang="hu-HU" sz="2000" dirty="0"/>
              <a:t> = </a:t>
            </a:r>
            <a:r>
              <a:rPr lang="hu-HU" sz="2000" dirty="0" err="1"/>
              <a:t>lightDir</a:t>
            </a:r>
            <a:r>
              <a:rPr lang="hu-HU" sz="2000" dirty="0"/>
              <a:t>;</a:t>
            </a:r>
          </a:p>
          <a:p>
            <a:r>
              <a:rPr lang="hu-HU" sz="2000" dirty="0"/>
              <a:t>    </a:t>
            </a:r>
            <a:r>
              <a:rPr lang="hu-HU" sz="2000" dirty="0" err="1"/>
              <a:t>vso.viewDir</a:t>
            </a:r>
            <a:r>
              <a:rPr lang="hu-HU" sz="2000" dirty="0"/>
              <a:t> = </a:t>
            </a:r>
            <a:r>
              <a:rPr lang="hu-HU" sz="2000" dirty="0" err="1"/>
              <a:t>viewDir</a:t>
            </a:r>
            <a:r>
              <a:rPr lang="hu-HU" sz="2000" dirty="0"/>
              <a:t>;</a:t>
            </a:r>
          </a:p>
          <a:p>
            <a:endParaRPr lang="hu-HU" sz="2000" dirty="0"/>
          </a:p>
          <a:p>
            <a:r>
              <a:rPr lang="hu-HU" sz="2000" dirty="0"/>
              <a:t>    </a:t>
            </a:r>
            <a:r>
              <a:rPr lang="hu-HU" sz="2000" dirty="0" err="1"/>
              <a:t>return</a:t>
            </a:r>
            <a:r>
              <a:rPr lang="hu-HU" sz="2000" dirty="0"/>
              <a:t> </a:t>
            </a:r>
            <a:r>
              <a:rPr lang="hu-HU" sz="2000" dirty="0" err="1"/>
              <a:t>vso</a:t>
            </a:r>
            <a:r>
              <a:rPr lang="hu-HU" sz="2000" dirty="0"/>
              <a:t>;</a:t>
            </a:r>
          </a:p>
          <a:p>
            <a:r>
              <a:rPr lang="hu-HU" sz="2000" dirty="0"/>
              <a:t>}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xmlns="" id="{13397F04-F22D-49B7-9111-3E764FC17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76200"/>
            <a:ext cx="8839200" cy="685800"/>
          </a:xfrm>
        </p:spPr>
        <p:txBody>
          <a:bodyPr/>
          <a:lstStyle/>
          <a:p>
            <a:r>
              <a:rPr lang="en-US" sz="4000" dirty="0" err="1"/>
              <a:t>EnvNormalMapVS.hlsl</a:t>
            </a:r>
            <a:r>
              <a:rPr lang="en-US" sz="4000" dirty="0"/>
              <a:t> - 2</a:t>
            </a:r>
            <a:endParaRPr lang="hu-HU" sz="4000" dirty="0"/>
          </a:p>
        </p:txBody>
      </p:sp>
    </p:spTree>
    <p:extLst>
      <p:ext uri="{BB962C8B-B14F-4D97-AF65-F5344CB8AC3E}">
        <p14:creationId xmlns:p14="http://schemas.microsoft.com/office/powerpoint/2010/main" val="396123956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zöveg helye 2"/>
          <p:cNvSpPr>
            <a:spLocks noGrp="1"/>
          </p:cNvSpPr>
          <p:nvPr>
            <p:ph type="body" sz="quarter" idx="13"/>
          </p:nvPr>
        </p:nvSpPr>
        <p:spPr>
          <a:xfrm>
            <a:off x="152400" y="914400"/>
            <a:ext cx="8839200" cy="5791200"/>
          </a:xfrm>
          <a:solidFill>
            <a:schemeClr val="accent5">
              <a:lumMod val="40000"/>
              <a:lumOff val="60000"/>
            </a:schemeClr>
          </a:solidFill>
        </p:spPr>
        <p:txBody>
          <a:bodyPr>
            <a:normAutofit fontScale="40000" lnSpcReduction="20000"/>
          </a:bodyPr>
          <a:lstStyle/>
          <a:p>
            <a:r>
              <a:rPr lang="hu-HU" sz="3500" dirty="0"/>
              <a:t>[</a:t>
            </a:r>
            <a:r>
              <a:rPr lang="hu-HU" sz="3500" dirty="0" err="1"/>
              <a:t>RootSignature</a:t>
            </a:r>
            <a:r>
              <a:rPr lang="hu-HU" sz="3500" dirty="0"/>
              <a:t>(</a:t>
            </a:r>
            <a:r>
              <a:rPr lang="hu-HU" sz="3500" dirty="0" err="1"/>
              <a:t>NormalMapRS</a:t>
            </a:r>
            <a:r>
              <a:rPr lang="hu-HU" sz="3500" dirty="0"/>
              <a:t>)]</a:t>
            </a:r>
          </a:p>
          <a:p>
            <a:r>
              <a:rPr lang="en-US" sz="3500" dirty="0"/>
              <a:t>float4 main(</a:t>
            </a:r>
            <a:r>
              <a:rPr lang="en-US" sz="3500" dirty="0" err="1"/>
              <a:t>VSOutput</a:t>
            </a:r>
            <a:r>
              <a:rPr lang="en-US" sz="3500" dirty="0"/>
              <a:t> </a:t>
            </a:r>
            <a:r>
              <a:rPr lang="en-US" sz="3500" dirty="0" err="1"/>
              <a:t>vso</a:t>
            </a:r>
            <a:r>
              <a:rPr lang="en-US" sz="3500" dirty="0"/>
              <a:t>) : </a:t>
            </a:r>
            <a:r>
              <a:rPr lang="en-US" sz="3500" dirty="0" err="1"/>
              <a:t>SV_Target</a:t>
            </a:r>
            <a:endParaRPr lang="en-US" sz="3500" dirty="0"/>
          </a:p>
          <a:p>
            <a:r>
              <a:rPr lang="hu-HU" sz="3500" dirty="0"/>
              <a:t>{</a:t>
            </a:r>
          </a:p>
          <a:p>
            <a:r>
              <a:rPr lang="hu-HU" sz="3500" dirty="0"/>
              <a:t>    </a:t>
            </a:r>
          </a:p>
          <a:p>
            <a:r>
              <a:rPr lang="de-DE" sz="3500" dirty="0"/>
              <a:t>    float3 t = </a:t>
            </a:r>
            <a:r>
              <a:rPr lang="de-DE" sz="3500" dirty="0" err="1"/>
              <a:t>normalize</a:t>
            </a:r>
            <a:r>
              <a:rPr lang="de-DE" sz="3500" dirty="0"/>
              <a:t>(</a:t>
            </a:r>
            <a:r>
              <a:rPr lang="de-DE" sz="3500" dirty="0" err="1"/>
              <a:t>vso.tangent</a:t>
            </a:r>
            <a:r>
              <a:rPr lang="de-DE" sz="3500" dirty="0"/>
              <a:t>);</a:t>
            </a:r>
          </a:p>
          <a:p>
            <a:r>
              <a:rPr lang="hu-HU" sz="3500" dirty="0"/>
              <a:t>    float3 b = </a:t>
            </a:r>
            <a:r>
              <a:rPr lang="hu-HU" sz="3500" dirty="0" err="1"/>
              <a:t>normalize</a:t>
            </a:r>
            <a:r>
              <a:rPr lang="hu-HU" sz="3500" dirty="0"/>
              <a:t>(</a:t>
            </a:r>
            <a:r>
              <a:rPr lang="hu-HU" sz="3500" dirty="0" err="1"/>
              <a:t>vso.binormal</a:t>
            </a:r>
            <a:r>
              <a:rPr lang="hu-HU" sz="3500" dirty="0"/>
              <a:t>);</a:t>
            </a:r>
          </a:p>
          <a:p>
            <a:r>
              <a:rPr lang="pt-BR" sz="3500" dirty="0"/>
              <a:t>    float3 n = normalize(vso.normal);</a:t>
            </a:r>
          </a:p>
          <a:p>
            <a:endParaRPr lang="hu-HU" sz="3500" dirty="0"/>
          </a:p>
          <a:p>
            <a:r>
              <a:rPr lang="hu-HU" sz="3500" dirty="0"/>
              <a:t>    float3x3 </a:t>
            </a:r>
            <a:r>
              <a:rPr lang="hu-HU" sz="3500" dirty="0" err="1"/>
              <a:t>tbn</a:t>
            </a:r>
            <a:r>
              <a:rPr lang="hu-HU" sz="3500" dirty="0"/>
              <a:t> = { t, b, n };</a:t>
            </a:r>
          </a:p>
          <a:p>
            <a:r>
              <a:rPr lang="hu-HU" sz="3500" dirty="0"/>
              <a:t>    </a:t>
            </a:r>
            <a:r>
              <a:rPr lang="hu-HU" sz="3500" dirty="0" err="1"/>
              <a:t>tbn</a:t>
            </a:r>
            <a:r>
              <a:rPr lang="hu-HU" sz="3500" dirty="0"/>
              <a:t> = </a:t>
            </a:r>
            <a:r>
              <a:rPr lang="hu-HU" sz="3500" dirty="0" err="1"/>
              <a:t>transpose</a:t>
            </a:r>
            <a:r>
              <a:rPr lang="hu-HU" sz="3500" dirty="0"/>
              <a:t>(</a:t>
            </a:r>
            <a:r>
              <a:rPr lang="hu-HU" sz="3500" dirty="0" err="1"/>
              <a:t>tbn</a:t>
            </a:r>
            <a:r>
              <a:rPr lang="hu-HU" sz="3500" dirty="0"/>
              <a:t>);</a:t>
            </a:r>
          </a:p>
          <a:p>
            <a:endParaRPr lang="hu-HU" sz="3500" dirty="0"/>
          </a:p>
          <a:p>
            <a:r>
              <a:rPr lang="hu-HU" sz="3500" dirty="0"/>
              <a:t>    float3 </a:t>
            </a:r>
            <a:r>
              <a:rPr lang="hu-HU" sz="3500" dirty="0" err="1"/>
              <a:t>normalSample</a:t>
            </a:r>
            <a:r>
              <a:rPr lang="hu-HU" sz="3500" dirty="0"/>
              <a:t> = </a:t>
            </a:r>
            <a:r>
              <a:rPr lang="hu-HU" sz="3500" dirty="0" err="1"/>
              <a:t>normalize</a:t>
            </a:r>
            <a:r>
              <a:rPr lang="hu-HU" sz="3500" dirty="0"/>
              <a:t>(</a:t>
            </a:r>
            <a:r>
              <a:rPr lang="hu-HU" sz="3500" dirty="0" err="1"/>
              <a:t>normalTex.Sample</a:t>
            </a:r>
            <a:r>
              <a:rPr lang="hu-HU" sz="3500" dirty="0"/>
              <a:t>(</a:t>
            </a:r>
            <a:r>
              <a:rPr lang="hu-HU" sz="3500" dirty="0" err="1"/>
              <a:t>sampl</a:t>
            </a:r>
            <a:r>
              <a:rPr lang="hu-HU" sz="3500" dirty="0"/>
              <a:t>, </a:t>
            </a:r>
            <a:r>
              <a:rPr lang="hu-HU" sz="3500" dirty="0" err="1"/>
              <a:t>vso.texCoord</a:t>
            </a:r>
            <a:r>
              <a:rPr lang="hu-HU" sz="3500" dirty="0"/>
              <a:t>).</a:t>
            </a:r>
            <a:r>
              <a:rPr lang="en-US" sz="3500" dirty="0" err="1"/>
              <a:t>xy</a:t>
            </a:r>
            <a:r>
              <a:rPr lang="hu-HU" sz="3500" dirty="0"/>
              <a:t>z - 0.5f);</a:t>
            </a:r>
          </a:p>
          <a:p>
            <a:endParaRPr lang="hu-HU" sz="3500" dirty="0"/>
          </a:p>
          <a:p>
            <a:r>
              <a:rPr lang="hu-HU" sz="3500" dirty="0"/>
              <a:t>    n = </a:t>
            </a:r>
            <a:r>
              <a:rPr lang="hu-HU" sz="3500" dirty="0" err="1"/>
              <a:t>mul</a:t>
            </a:r>
            <a:r>
              <a:rPr lang="hu-HU" sz="3500" dirty="0"/>
              <a:t>(</a:t>
            </a:r>
            <a:r>
              <a:rPr lang="hu-HU" sz="3500" dirty="0" err="1"/>
              <a:t>tbn</a:t>
            </a:r>
            <a:r>
              <a:rPr lang="hu-HU" sz="3500" dirty="0"/>
              <a:t>, </a:t>
            </a:r>
            <a:r>
              <a:rPr lang="hu-HU" sz="3500" dirty="0" err="1"/>
              <a:t>normalSample</a:t>
            </a:r>
            <a:r>
              <a:rPr lang="hu-HU" sz="3500" dirty="0"/>
              <a:t>);</a:t>
            </a:r>
          </a:p>
          <a:p>
            <a:endParaRPr lang="hu-HU" sz="3500" dirty="0"/>
          </a:p>
          <a:p>
            <a:r>
              <a:rPr lang="en-US" sz="3500" dirty="0"/>
              <a:t>    float3 l = normalize(</a:t>
            </a:r>
            <a:r>
              <a:rPr lang="en-US" sz="3500" dirty="0" err="1"/>
              <a:t>vso.lightDir</a:t>
            </a:r>
            <a:r>
              <a:rPr lang="en-US" sz="3500" dirty="0"/>
              <a:t>);</a:t>
            </a:r>
          </a:p>
          <a:p>
            <a:r>
              <a:rPr lang="en-US" sz="3500" dirty="0"/>
              <a:t>    float3 v = normalize(</a:t>
            </a:r>
            <a:r>
              <a:rPr lang="en-US" sz="3500" dirty="0" err="1"/>
              <a:t>vso.viewDir</a:t>
            </a:r>
            <a:r>
              <a:rPr lang="en-US" sz="3500" dirty="0"/>
              <a:t>);</a:t>
            </a:r>
          </a:p>
          <a:p>
            <a:endParaRPr lang="hu-HU" sz="3500" dirty="0"/>
          </a:p>
          <a:p>
            <a:r>
              <a:rPr lang="pt-BR" sz="3500" dirty="0"/>
              <a:t>    float3 h = normalize(l + v);</a:t>
            </a:r>
          </a:p>
          <a:p>
            <a:r>
              <a:rPr lang="pt-BR" sz="3500" dirty="0"/>
              <a:t>    float ndoth = saturate(dot(n, h));</a:t>
            </a:r>
          </a:p>
          <a:p>
            <a:r>
              <a:rPr lang="hu-HU" sz="3500" dirty="0"/>
              <a:t>    </a:t>
            </a:r>
            <a:r>
              <a:rPr lang="hu-HU" sz="3500" dirty="0" err="1"/>
              <a:t>ndoth</a:t>
            </a:r>
            <a:r>
              <a:rPr lang="hu-HU" sz="3500" dirty="0"/>
              <a:t> = </a:t>
            </a:r>
            <a:r>
              <a:rPr lang="hu-HU" sz="3500" dirty="0" err="1"/>
              <a:t>pow</a:t>
            </a:r>
            <a:r>
              <a:rPr lang="hu-HU" sz="3500" dirty="0"/>
              <a:t>(</a:t>
            </a:r>
            <a:r>
              <a:rPr lang="hu-HU" sz="3500" dirty="0" err="1"/>
              <a:t>ndoth</a:t>
            </a:r>
            <a:r>
              <a:rPr lang="hu-HU" sz="3500" dirty="0"/>
              <a:t>, 80);</a:t>
            </a:r>
          </a:p>
          <a:p>
            <a:endParaRPr lang="hu-HU" sz="3500" dirty="0"/>
          </a:p>
          <a:p>
            <a:r>
              <a:rPr lang="en-US" sz="3500" dirty="0"/>
              <a:t>    float3 </a:t>
            </a:r>
            <a:r>
              <a:rPr lang="en-US" sz="3500" dirty="0" err="1"/>
              <a:t>reflectedRay</a:t>
            </a:r>
            <a:r>
              <a:rPr lang="en-US" sz="3500" dirty="0"/>
              <a:t> = reflect(-v, n);</a:t>
            </a:r>
          </a:p>
          <a:p>
            <a:r>
              <a:rPr lang="hu-HU" sz="3500" dirty="0"/>
              <a:t>    </a:t>
            </a:r>
          </a:p>
          <a:p>
            <a:r>
              <a:rPr lang="en-US" sz="3500" dirty="0"/>
              <a:t>    return </a:t>
            </a:r>
            <a:r>
              <a:rPr lang="en-US" sz="3500" dirty="0" err="1"/>
              <a:t>envTex.Sample</a:t>
            </a:r>
            <a:r>
              <a:rPr lang="en-US" sz="3500" dirty="0"/>
              <a:t>(</a:t>
            </a:r>
            <a:r>
              <a:rPr lang="en-US" sz="3500" dirty="0" err="1"/>
              <a:t>sampl</a:t>
            </a:r>
            <a:r>
              <a:rPr lang="en-US" sz="3500" dirty="0"/>
              <a:t>, </a:t>
            </a:r>
            <a:r>
              <a:rPr lang="en-US" sz="3500" dirty="0" err="1"/>
              <a:t>reflectedRay</a:t>
            </a:r>
            <a:r>
              <a:rPr lang="en-US" sz="3500" dirty="0"/>
              <a:t>) + </a:t>
            </a:r>
            <a:r>
              <a:rPr lang="en-US" sz="3500" dirty="0" err="1"/>
              <a:t>ndoth</a:t>
            </a:r>
            <a:r>
              <a:rPr lang="en-US" sz="3500" dirty="0"/>
              <a:t>;</a:t>
            </a:r>
          </a:p>
          <a:p>
            <a:r>
              <a:rPr lang="hu-HU" sz="3500" dirty="0"/>
              <a:t>}</a:t>
            </a:r>
            <a:endParaRPr lang="hu-HU" sz="2000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xmlns="" id="{13397F04-F22D-49B7-9111-3E764FC17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76200"/>
            <a:ext cx="8839200" cy="685800"/>
          </a:xfrm>
        </p:spPr>
        <p:txBody>
          <a:bodyPr/>
          <a:lstStyle/>
          <a:p>
            <a:r>
              <a:rPr lang="en-US" sz="4000" dirty="0" err="1"/>
              <a:t>EnvNormalMapPS.hlsl</a:t>
            </a:r>
            <a:endParaRPr lang="hu-HU" sz="4000" dirty="0"/>
          </a:p>
        </p:txBody>
      </p:sp>
    </p:spTree>
    <p:extLst>
      <p:ext uri="{BB962C8B-B14F-4D97-AF65-F5344CB8AC3E}">
        <p14:creationId xmlns:p14="http://schemas.microsoft.com/office/powerpoint/2010/main" val="215965000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Jelenlegi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D37E84F3-DB98-4D96-8E10-0AE15CE82B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9545" y="1295400"/>
            <a:ext cx="5324910" cy="5113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55501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 </a:t>
            </a:r>
            <a:r>
              <a:rPr lang="en-US" dirty="0" err="1"/>
              <a:t>feladat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8D03A2EC-7802-4537-83D9-A73E9EB3BD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304" y="1200149"/>
            <a:ext cx="5765391" cy="5395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97161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Roadmap</a:t>
            </a:r>
          </a:p>
        </p:txBody>
      </p:sp>
      <p:sp>
        <p:nvSpPr>
          <p:cNvPr id="4" name="Tartalom helye 2">
            <a:extLst>
              <a:ext uri="{FF2B5EF4-FFF2-40B4-BE49-F238E27FC236}">
                <a16:creationId xmlns:a16="http://schemas.microsoft.com/office/drawing/2014/main" xmlns="" id="{6656AE22-C593-43CD-BEF3-6FFD0E284A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0540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Modell/</a:t>
            </a:r>
            <a:r>
              <a:rPr lang="en-US" dirty="0" err="1"/>
              <a:t>Textúra</a:t>
            </a:r>
            <a:r>
              <a:rPr lang="en-US" dirty="0"/>
              <a:t> </a:t>
            </a:r>
            <a:r>
              <a:rPr lang="en-US" dirty="0" err="1"/>
              <a:t>Importálás</a:t>
            </a:r>
            <a:r>
              <a:rPr lang="en-US" dirty="0"/>
              <a:t>, </a:t>
            </a:r>
            <a:r>
              <a:rPr lang="en-US" dirty="0" err="1"/>
              <a:t>feltöltés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Normal map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Normal + Env map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Parallax</a:t>
            </a:r>
          </a:p>
        </p:txBody>
      </p:sp>
    </p:spTree>
    <p:extLst>
      <p:ext uri="{BB962C8B-B14F-4D97-AF65-F5344CB8AC3E}">
        <p14:creationId xmlns:p14="http://schemas.microsoft.com/office/powerpoint/2010/main" val="179073691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Mire </a:t>
            </a:r>
            <a:r>
              <a:rPr lang="en-US" dirty="0" err="1"/>
              <a:t>jó</a:t>
            </a:r>
            <a:r>
              <a:rPr lang="en-US" dirty="0"/>
              <a:t> a parallax?</a:t>
            </a:r>
          </a:p>
        </p:txBody>
      </p:sp>
      <p:sp>
        <p:nvSpPr>
          <p:cNvPr id="4" name="Tartalom helye 2">
            <a:extLst>
              <a:ext uri="{FF2B5EF4-FFF2-40B4-BE49-F238E27FC236}">
                <a16:creationId xmlns:a16="http://schemas.microsoft.com/office/drawing/2014/main" xmlns="" id="{6656AE22-C593-43CD-BEF3-6FFD0E284A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05400"/>
          </a:xfrm>
        </p:spPr>
        <p:txBody>
          <a:bodyPr/>
          <a:lstStyle/>
          <a:p>
            <a:r>
              <a:rPr lang="en-US" dirty="0" err="1"/>
              <a:t>Hasonló</a:t>
            </a:r>
            <a:r>
              <a:rPr lang="en-US" dirty="0"/>
              <a:t> a normal </a:t>
            </a:r>
            <a:r>
              <a:rPr lang="en-US" dirty="0" err="1"/>
              <a:t>maphez</a:t>
            </a:r>
            <a:r>
              <a:rPr lang="en-US" dirty="0"/>
              <a:t>,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változtatja</a:t>
            </a:r>
            <a:r>
              <a:rPr lang="en-US" dirty="0"/>
              <a:t> a </a:t>
            </a:r>
            <a:r>
              <a:rPr lang="en-US" dirty="0" err="1"/>
              <a:t>geometriát</a:t>
            </a:r>
            <a:r>
              <a:rPr lang="en-US" dirty="0"/>
              <a:t>, de </a:t>
            </a:r>
            <a:r>
              <a:rPr lang="en-US" dirty="0" err="1"/>
              <a:t>drasztikusabb</a:t>
            </a:r>
            <a:r>
              <a:rPr lang="en-US" dirty="0"/>
              <a:t> </a:t>
            </a:r>
            <a:r>
              <a:rPr lang="en-US" dirty="0" err="1"/>
              <a:t>területi</a:t>
            </a:r>
            <a:r>
              <a:rPr lang="en-US" dirty="0"/>
              <a:t> </a:t>
            </a:r>
            <a:r>
              <a:rPr lang="en-US" dirty="0" err="1"/>
              <a:t>hatásokat</a:t>
            </a:r>
            <a:r>
              <a:rPr lang="en-US" dirty="0"/>
              <a:t> el </a:t>
            </a:r>
            <a:r>
              <a:rPr lang="en-US" dirty="0" err="1"/>
              <a:t>lehet</a:t>
            </a:r>
            <a:r>
              <a:rPr lang="en-US" dirty="0"/>
              <a:t> </a:t>
            </a:r>
            <a:r>
              <a:rPr lang="en-US" dirty="0" err="1"/>
              <a:t>vele</a:t>
            </a:r>
            <a:r>
              <a:rPr lang="en-US" dirty="0"/>
              <a:t> </a:t>
            </a:r>
            <a:r>
              <a:rPr lang="en-US" dirty="0" err="1"/>
              <a:t>érni</a:t>
            </a:r>
            <a:r>
              <a:rPr lang="en-US" dirty="0"/>
              <a:t> </a:t>
            </a:r>
            <a:r>
              <a:rPr lang="en-US" dirty="0" err="1"/>
              <a:t>egy</a:t>
            </a:r>
            <a:r>
              <a:rPr lang="en-US" dirty="0"/>
              <a:t> </a:t>
            </a:r>
            <a:r>
              <a:rPr lang="en-US" dirty="0" err="1"/>
              <a:t>kis</a:t>
            </a:r>
            <a:r>
              <a:rPr lang="en-US" dirty="0"/>
              <a:t> </a:t>
            </a:r>
            <a:r>
              <a:rPr lang="en-US" dirty="0" err="1"/>
              <a:t>trükközéssel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xmlns="" id="{3E7BEDF2-DEA2-4F46-BB7B-6132C29178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3105645"/>
            <a:ext cx="6210300" cy="3108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B04455F1-2702-476A-B8FB-6ADF4F4F4852}"/>
              </a:ext>
            </a:extLst>
          </p:cNvPr>
          <p:cNvSpPr txBox="1"/>
          <p:nvPr/>
        </p:nvSpPr>
        <p:spPr>
          <a:xfrm>
            <a:off x="457200" y="6214030"/>
            <a:ext cx="762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Forrás</a:t>
            </a:r>
            <a:r>
              <a:rPr lang="en-US" dirty="0"/>
              <a:t>: </a:t>
            </a:r>
            <a:r>
              <a:rPr lang="hu-HU" dirty="0">
                <a:hlinkClick r:id="rId4"/>
              </a:rPr>
              <a:t>http://m.cdn.blog.hu/da/darthasylum/tutorials/C++/ch36_relief.html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89879569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Mire </a:t>
            </a:r>
            <a:r>
              <a:rPr lang="en-US" dirty="0" err="1"/>
              <a:t>jó</a:t>
            </a:r>
            <a:r>
              <a:rPr lang="en-US" dirty="0"/>
              <a:t> a parallax? - 2</a:t>
            </a:r>
          </a:p>
        </p:txBody>
      </p:sp>
      <p:sp>
        <p:nvSpPr>
          <p:cNvPr id="4" name="Tartalom helye 2">
            <a:extLst>
              <a:ext uri="{FF2B5EF4-FFF2-40B4-BE49-F238E27FC236}">
                <a16:creationId xmlns:a16="http://schemas.microsoft.com/office/drawing/2014/main" xmlns="" id="{6656AE22-C593-43CD-BEF3-6FFD0E284A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05400"/>
          </a:xfrm>
        </p:spPr>
        <p:txBody>
          <a:bodyPr/>
          <a:lstStyle/>
          <a:p>
            <a:r>
              <a:rPr lang="en-US" dirty="0" err="1"/>
              <a:t>Azonban</a:t>
            </a:r>
            <a:r>
              <a:rPr lang="en-US" dirty="0"/>
              <a:t> </a:t>
            </a:r>
            <a:r>
              <a:rPr lang="en-US" dirty="0" err="1"/>
              <a:t>behoz</a:t>
            </a:r>
            <a:r>
              <a:rPr lang="en-US" dirty="0"/>
              <a:t> </a:t>
            </a:r>
            <a:r>
              <a:rPr lang="en-US" dirty="0" err="1"/>
              <a:t>kellemetlen</a:t>
            </a:r>
            <a:r>
              <a:rPr lang="en-US" dirty="0"/>
              <a:t> </a:t>
            </a:r>
            <a:r>
              <a:rPr lang="en-US" dirty="0" err="1"/>
              <a:t>artifactokat</a:t>
            </a:r>
            <a:r>
              <a:rPr lang="en-US" dirty="0"/>
              <a:t> </a:t>
            </a:r>
            <a:r>
              <a:rPr lang="en-US" dirty="0" err="1"/>
              <a:t>amiket</a:t>
            </a:r>
            <a:r>
              <a:rPr lang="en-US" dirty="0"/>
              <a:t> </a:t>
            </a:r>
            <a:r>
              <a:rPr lang="en-US" dirty="0" err="1"/>
              <a:t>kezelni</a:t>
            </a:r>
            <a:r>
              <a:rPr lang="en-US" dirty="0"/>
              <a:t> </a:t>
            </a:r>
            <a:r>
              <a:rPr lang="en-US" dirty="0" err="1"/>
              <a:t>kell</a:t>
            </a:r>
            <a:r>
              <a:rPr lang="en-US" dirty="0"/>
              <a:t> </a:t>
            </a:r>
            <a:r>
              <a:rPr lang="en-US" dirty="0" err="1"/>
              <a:t>valahogy</a:t>
            </a:r>
            <a:r>
              <a:rPr lang="en-US" dirty="0"/>
              <a:t>, a </a:t>
            </a:r>
            <a:r>
              <a:rPr lang="en-US" dirty="0" err="1"/>
              <a:t>legjobb</a:t>
            </a:r>
            <a:r>
              <a:rPr lang="en-US" dirty="0"/>
              <a:t> ha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hagyjuk</a:t>
            </a:r>
            <a:r>
              <a:rPr lang="en-US" dirty="0"/>
              <a:t> a </a:t>
            </a:r>
            <a:r>
              <a:rPr lang="en-US" dirty="0" err="1"/>
              <a:t>felhasználót</a:t>
            </a:r>
            <a:r>
              <a:rPr lang="en-US" dirty="0"/>
              <a:t> </a:t>
            </a:r>
            <a:r>
              <a:rPr lang="en-US" dirty="0" err="1"/>
              <a:t>rossz</a:t>
            </a:r>
            <a:r>
              <a:rPr lang="en-US" dirty="0"/>
              <a:t> </a:t>
            </a:r>
            <a:r>
              <a:rPr lang="en-US" dirty="0" err="1"/>
              <a:t>szögből</a:t>
            </a:r>
            <a:r>
              <a:rPr lang="en-US" dirty="0"/>
              <a:t> </a:t>
            </a:r>
            <a:r>
              <a:rPr lang="en-US" dirty="0" err="1"/>
              <a:t>ránézni</a:t>
            </a:r>
            <a:r>
              <a:rPr lang="en-US" dirty="0"/>
              <a:t> a </a:t>
            </a:r>
            <a:r>
              <a:rPr lang="en-US" dirty="0" err="1"/>
              <a:t>modellünkre</a:t>
            </a:r>
            <a:endParaRPr lang="en-US" dirty="0"/>
          </a:p>
          <a:p>
            <a:r>
              <a:rPr lang="en-US" dirty="0" err="1"/>
              <a:t>Ilyen</a:t>
            </a:r>
            <a:r>
              <a:rPr lang="en-US" dirty="0"/>
              <a:t> </a:t>
            </a:r>
            <a:r>
              <a:rPr lang="en-US" dirty="0" err="1"/>
              <a:t>anyag</a:t>
            </a:r>
            <a:r>
              <a:rPr lang="en-US" dirty="0"/>
              <a:t> </a:t>
            </a:r>
            <a:r>
              <a:rPr lang="en-US" dirty="0" err="1"/>
              <a:t>lehet</a:t>
            </a:r>
            <a:r>
              <a:rPr lang="en-US" dirty="0"/>
              <a:t> </a:t>
            </a:r>
            <a:r>
              <a:rPr lang="en-US" dirty="0" err="1"/>
              <a:t>például</a:t>
            </a:r>
            <a:r>
              <a:rPr lang="en-US" dirty="0"/>
              <a:t> a </a:t>
            </a:r>
            <a:r>
              <a:rPr lang="en-US" dirty="0" err="1"/>
              <a:t>padló</a:t>
            </a:r>
            <a:r>
              <a:rPr lang="en-US" dirty="0"/>
              <a:t>, pl </a:t>
            </a:r>
            <a:r>
              <a:rPr lang="en-US" dirty="0" err="1"/>
              <a:t>macskaköves</a:t>
            </a:r>
            <a:r>
              <a:rPr lang="en-US" dirty="0"/>
              <a:t> </a:t>
            </a:r>
            <a:r>
              <a:rPr lang="en-US" dirty="0" err="1"/>
              <a:t>minta</a:t>
            </a:r>
            <a:endParaRPr lang="en-US" dirty="0"/>
          </a:p>
          <a:p>
            <a:r>
              <a:rPr lang="en-US" dirty="0" err="1"/>
              <a:t>Jellemzően</a:t>
            </a:r>
            <a:r>
              <a:rPr lang="en-US" dirty="0"/>
              <a:t> a </a:t>
            </a:r>
            <a:r>
              <a:rPr lang="en-US" dirty="0" err="1"/>
              <a:t>geometriába</a:t>
            </a:r>
            <a:r>
              <a:rPr lang="en-US" dirty="0"/>
              <a:t> “</a:t>
            </a:r>
            <a:r>
              <a:rPr lang="en-US" dirty="0" err="1"/>
              <a:t>vésünk</a:t>
            </a:r>
            <a:r>
              <a:rPr lang="en-US" dirty="0"/>
              <a:t>” </a:t>
            </a:r>
            <a:r>
              <a:rPr lang="en-US" dirty="0" err="1"/>
              <a:t>hibákat</a:t>
            </a:r>
            <a:r>
              <a:rPr lang="en-US" dirty="0"/>
              <a:t>, mint </a:t>
            </a:r>
            <a:r>
              <a:rPr lang="en-US" dirty="0" err="1"/>
              <a:t>kitüremkedő</a:t>
            </a:r>
            <a:r>
              <a:rPr lang="en-US" dirty="0"/>
              <a:t> </a:t>
            </a:r>
            <a:r>
              <a:rPr lang="en-US" dirty="0" err="1"/>
              <a:t>dolgokat</a:t>
            </a:r>
            <a:r>
              <a:rPr lang="en-US" dirty="0"/>
              <a:t> </a:t>
            </a:r>
            <a:r>
              <a:rPr lang="en-US" dirty="0" err="1"/>
              <a:t>csinálunk</a:t>
            </a:r>
            <a:r>
              <a:rPr lang="en-US" dirty="0"/>
              <a:t>, </a:t>
            </a:r>
            <a:r>
              <a:rPr lang="en-US" dirty="0" err="1"/>
              <a:t>azok</a:t>
            </a:r>
            <a:r>
              <a:rPr lang="en-US" dirty="0"/>
              <a:t> </a:t>
            </a:r>
            <a:r>
              <a:rPr lang="en-US" dirty="0" err="1"/>
              <a:t>hibái</a:t>
            </a:r>
            <a:r>
              <a:rPr lang="en-US" dirty="0"/>
              <a:t> </a:t>
            </a:r>
            <a:r>
              <a:rPr lang="en-US" dirty="0" err="1"/>
              <a:t>feltűnőbbek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18964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Hogyan</a:t>
            </a:r>
            <a:r>
              <a:rPr lang="en-US" dirty="0"/>
              <a:t>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92B217FF-15A5-4256-BD1D-D0784D404F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Mélység</a:t>
            </a:r>
            <a:r>
              <a:rPr lang="en-US" dirty="0"/>
              <a:t> </a:t>
            </a:r>
            <a:r>
              <a:rPr lang="en-US" dirty="0" err="1"/>
              <a:t>textúra</a:t>
            </a:r>
            <a:r>
              <a:rPr lang="en-US" dirty="0"/>
              <a:t> </a:t>
            </a:r>
            <a:r>
              <a:rPr lang="en-US" dirty="0" err="1"/>
              <a:t>segítségével</a:t>
            </a:r>
            <a:r>
              <a:rPr lang="en-US" dirty="0"/>
              <a:t>, </a:t>
            </a:r>
            <a:r>
              <a:rPr lang="en-US" dirty="0" err="1"/>
              <a:t>meghatározzuk</a:t>
            </a:r>
            <a:r>
              <a:rPr lang="en-US" dirty="0"/>
              <a:t>, </a:t>
            </a:r>
            <a:r>
              <a:rPr lang="en-US" dirty="0" err="1"/>
              <a:t>hogy</a:t>
            </a:r>
            <a:r>
              <a:rPr lang="en-US" dirty="0"/>
              <a:t> </a:t>
            </a:r>
            <a:r>
              <a:rPr lang="en-US" dirty="0" err="1"/>
              <a:t>hol</a:t>
            </a:r>
            <a:r>
              <a:rPr lang="en-US" dirty="0"/>
              <a:t> </a:t>
            </a:r>
            <a:r>
              <a:rPr lang="en-US" dirty="0" err="1"/>
              <a:t>metszettük</a:t>
            </a:r>
            <a:r>
              <a:rPr lang="en-US" dirty="0"/>
              <a:t> el a </a:t>
            </a:r>
            <a:r>
              <a:rPr lang="en-US" dirty="0" err="1"/>
              <a:t>felületet</a:t>
            </a:r>
            <a:r>
              <a:rPr lang="en-US" dirty="0"/>
              <a:t> </a:t>
            </a:r>
            <a:r>
              <a:rPr lang="en-US" dirty="0" err="1"/>
              <a:t>és</a:t>
            </a:r>
            <a:r>
              <a:rPr lang="en-US" dirty="0"/>
              <a:t> </a:t>
            </a:r>
            <a:r>
              <a:rPr lang="en-US" dirty="0" err="1"/>
              <a:t>arrébb</a:t>
            </a:r>
            <a:r>
              <a:rPr lang="en-US" dirty="0"/>
              <a:t> </a:t>
            </a:r>
            <a:r>
              <a:rPr lang="en-US" dirty="0" err="1"/>
              <a:t>toljuk</a:t>
            </a:r>
            <a:r>
              <a:rPr lang="en-US" dirty="0"/>
              <a:t> a </a:t>
            </a:r>
            <a:r>
              <a:rPr lang="en-US" dirty="0" err="1"/>
              <a:t>textúra</a:t>
            </a:r>
            <a:r>
              <a:rPr lang="en-US" dirty="0"/>
              <a:t> </a:t>
            </a:r>
            <a:r>
              <a:rPr lang="en-US" dirty="0" err="1"/>
              <a:t>koordinátát</a:t>
            </a:r>
            <a:r>
              <a:rPr lang="en-US" dirty="0"/>
              <a:t> </a:t>
            </a:r>
            <a:r>
              <a:rPr lang="en-US" dirty="0" err="1"/>
              <a:t>egy</a:t>
            </a:r>
            <a:r>
              <a:rPr lang="en-US" dirty="0"/>
              <a:t> </a:t>
            </a:r>
            <a:r>
              <a:rPr lang="en-US" dirty="0" err="1"/>
              <a:t>bizonyos</a:t>
            </a:r>
            <a:r>
              <a:rPr lang="en-US" dirty="0"/>
              <a:t> </a:t>
            </a:r>
            <a:r>
              <a:rPr lang="en-US" dirty="0" err="1"/>
              <a:t>mennyiséggel</a:t>
            </a:r>
            <a:endParaRPr lang="hu-HU" dirty="0"/>
          </a:p>
        </p:txBody>
      </p:sp>
      <p:pic>
        <p:nvPicPr>
          <p:cNvPr id="1028" name="Picture 4" descr="Diagram of how parallax mapping works in OpenGL with vector scaled by fragment's height.">
            <a:extLst>
              <a:ext uri="{FF2B5EF4-FFF2-40B4-BE49-F238E27FC236}">
                <a16:creationId xmlns:a16="http://schemas.microsoft.com/office/drawing/2014/main" xmlns="" id="{C1A4C713-FA03-4A86-96B8-D173054BB2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3657600"/>
            <a:ext cx="4762500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DCC20572-FFC7-4DD8-A324-22CD94F6AD65}"/>
              </a:ext>
            </a:extLst>
          </p:cNvPr>
          <p:cNvSpPr txBox="1"/>
          <p:nvPr/>
        </p:nvSpPr>
        <p:spPr>
          <a:xfrm>
            <a:off x="457200" y="6214030"/>
            <a:ext cx="6729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Forrás</a:t>
            </a:r>
            <a:r>
              <a:rPr lang="en-US" dirty="0"/>
              <a:t>: </a:t>
            </a:r>
            <a:r>
              <a:rPr lang="hu-HU" dirty="0">
                <a:hlinkClick r:id="rId4"/>
              </a:rPr>
              <a:t>https://learnopengl.com/Advanced-Lighting/Parallax-Mapping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7713535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zöveg helye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Egg::Mesh::Geometry::P</a:t>
            </a:r>
          </a:p>
          <a:p>
            <a:r>
              <a:rPr lang="en-US" sz="2000" dirty="0"/>
              <a:t> </a:t>
            </a:r>
            <a:r>
              <a:rPr lang="en-US" sz="2000" dirty="0" err="1"/>
              <a:t>ImportWithTangentSpace</a:t>
            </a:r>
            <a:r>
              <a:rPr lang="en-US" sz="2000" dirty="0"/>
              <a:t>(ID3D12Device * device,</a:t>
            </a:r>
          </a:p>
          <a:p>
            <a:r>
              <a:rPr lang="en-US" sz="2000" dirty="0"/>
              <a:t>					const std::string &amp; </a:t>
            </a:r>
            <a:r>
              <a:rPr lang="en-US" sz="2000" dirty="0" err="1"/>
              <a:t>filePath</a:t>
            </a:r>
            <a:r>
              <a:rPr lang="en-US" sz="2000" dirty="0"/>
              <a:t>);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xmlns="" id="{13397F04-F22D-49B7-9111-3E764FC17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76200"/>
            <a:ext cx="8839200" cy="685800"/>
          </a:xfrm>
        </p:spPr>
        <p:txBody>
          <a:bodyPr/>
          <a:lstStyle/>
          <a:p>
            <a:r>
              <a:rPr lang="en-US" sz="4000" dirty="0"/>
              <a:t>Egg/</a:t>
            </a:r>
            <a:r>
              <a:rPr lang="en-US" sz="4000" dirty="0" err="1"/>
              <a:t>Importer.h</a:t>
            </a:r>
            <a:r>
              <a:rPr lang="en-US" sz="4000" dirty="0"/>
              <a:t> – NOTE!</a:t>
            </a:r>
            <a:endParaRPr lang="hu-HU" sz="4000" dirty="0"/>
          </a:p>
        </p:txBody>
      </p:sp>
      <p:sp>
        <p:nvSpPr>
          <p:cNvPr id="4" name="Rounded Rectangle 3"/>
          <p:cNvSpPr/>
          <p:nvPr/>
        </p:nvSpPr>
        <p:spPr>
          <a:xfrm>
            <a:off x="2971800" y="4724400"/>
            <a:ext cx="4114800" cy="1524000"/>
          </a:xfrm>
          <a:prstGeom prst="round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 smtClean="0">
                <a:solidFill>
                  <a:schemeClr val="tx1"/>
                </a:solidFill>
                <a:latin typeface="Bauhaus 93" panose="04030905020B02020C02" pitchFamily="82" charset="0"/>
              </a:rPr>
              <a:t>már benne van</a:t>
            </a:r>
            <a:endParaRPr lang="en-US" dirty="0">
              <a:solidFill>
                <a:schemeClr val="tx1"/>
              </a:solidFill>
              <a:latin typeface="Bauhaus 93" panose="04030905020B02020C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978680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Textúrák</a:t>
            </a:r>
            <a:r>
              <a:rPr lang="en-US" dirty="0"/>
              <a:t> </a:t>
            </a:r>
            <a:r>
              <a:rPr lang="en-US" dirty="0" err="1"/>
              <a:t>és</a:t>
            </a:r>
            <a:r>
              <a:rPr lang="en-US" dirty="0"/>
              <a:t> </a:t>
            </a:r>
            <a:r>
              <a:rPr lang="en-US" dirty="0" err="1"/>
              <a:t>modellek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92B217FF-15A5-4256-BD1D-D0784D404F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diffuseTex</a:t>
            </a:r>
            <a:r>
              <a:rPr lang="en-US" dirty="0"/>
              <a:t>: brick3.jpg</a:t>
            </a:r>
          </a:p>
          <a:p>
            <a:r>
              <a:rPr lang="en-US" dirty="0" err="1"/>
              <a:t>normalTex</a:t>
            </a:r>
            <a:r>
              <a:rPr lang="en-US" dirty="0"/>
              <a:t>: brick3_normal.jpg</a:t>
            </a:r>
          </a:p>
          <a:p>
            <a:r>
              <a:rPr lang="en-US" dirty="0" err="1"/>
              <a:t>bumpTex</a:t>
            </a:r>
            <a:r>
              <a:rPr lang="en-US" dirty="0"/>
              <a:t>: brick3_disp.jpg</a:t>
            </a:r>
          </a:p>
          <a:p>
            <a:r>
              <a:rPr lang="en-US" dirty="0" err="1"/>
              <a:t>Geometria</a:t>
            </a:r>
            <a:r>
              <a:rPr lang="en-US" dirty="0"/>
              <a:t>: </a:t>
            </a:r>
            <a:r>
              <a:rPr lang="en-US" dirty="0" err="1"/>
              <a:t>box.fbx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71847225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ParallaxVS.hlsl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92B217FF-15A5-4256-BD1D-D0784D404F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Egyben</a:t>
            </a:r>
            <a:r>
              <a:rPr lang="en-US" dirty="0"/>
              <a:t> copy </a:t>
            </a:r>
            <a:r>
              <a:rPr lang="en-US" dirty="0" err="1"/>
              <a:t>pasteld</a:t>
            </a:r>
            <a:r>
              <a:rPr lang="en-US" dirty="0"/>
              <a:t> le a </a:t>
            </a:r>
            <a:r>
              <a:rPr lang="en-US" dirty="0" err="1"/>
              <a:t>NormalMapVS.hlsl</a:t>
            </a:r>
            <a:r>
              <a:rPr lang="en-US" dirty="0"/>
              <a:t> </a:t>
            </a:r>
            <a:r>
              <a:rPr lang="en-US" dirty="0" err="1"/>
              <a:t>fájlodat</a:t>
            </a:r>
            <a:r>
              <a:rPr lang="en-US" dirty="0"/>
              <a:t>, a vertex </a:t>
            </a:r>
            <a:r>
              <a:rPr lang="en-US" dirty="0" err="1"/>
              <a:t>shaderen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lesz</a:t>
            </a:r>
            <a:r>
              <a:rPr lang="en-US" dirty="0"/>
              <a:t> </a:t>
            </a:r>
            <a:r>
              <a:rPr lang="en-US" dirty="0" err="1"/>
              <a:t>változtatás</a:t>
            </a:r>
            <a:endParaRPr lang="en-US" dirty="0"/>
          </a:p>
          <a:p>
            <a:r>
              <a:rPr lang="en-US" dirty="0" err="1"/>
              <a:t>Ennek</a:t>
            </a:r>
            <a:r>
              <a:rPr lang="en-US" dirty="0"/>
              <a:t> </a:t>
            </a:r>
            <a:r>
              <a:rPr lang="en-US" dirty="0" err="1"/>
              <a:t>oka</a:t>
            </a:r>
            <a:r>
              <a:rPr lang="en-US" dirty="0"/>
              <a:t>, </a:t>
            </a:r>
            <a:r>
              <a:rPr lang="en-US" dirty="0" err="1"/>
              <a:t>hogy</a:t>
            </a:r>
            <a:r>
              <a:rPr lang="en-US" dirty="0"/>
              <a:t> </a:t>
            </a:r>
            <a:r>
              <a:rPr lang="en-US" dirty="0" err="1"/>
              <a:t>végig</a:t>
            </a:r>
            <a:r>
              <a:rPr lang="en-US" dirty="0"/>
              <a:t> </a:t>
            </a:r>
            <a:r>
              <a:rPr lang="en-US" dirty="0" err="1"/>
              <a:t>textúra</a:t>
            </a:r>
            <a:r>
              <a:rPr lang="en-US" dirty="0"/>
              <a:t> </a:t>
            </a:r>
            <a:r>
              <a:rPr lang="en-US" dirty="0" err="1"/>
              <a:t>térben</a:t>
            </a:r>
            <a:r>
              <a:rPr lang="en-US" dirty="0"/>
              <a:t> </a:t>
            </a:r>
            <a:r>
              <a:rPr lang="en-US" dirty="0" err="1"/>
              <a:t>fogunk</a:t>
            </a:r>
            <a:r>
              <a:rPr lang="en-US" dirty="0"/>
              <a:t> </a:t>
            </a:r>
            <a:r>
              <a:rPr lang="en-US" dirty="0" err="1"/>
              <a:t>dolgozni</a:t>
            </a:r>
            <a:r>
              <a:rPr lang="en-US" dirty="0"/>
              <a:t>, ha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csináltál</a:t>
            </a:r>
            <a:r>
              <a:rPr lang="en-US" dirty="0"/>
              <a:t> </a:t>
            </a:r>
            <a:r>
              <a:rPr lang="en-US" dirty="0" err="1"/>
              <a:t>új</a:t>
            </a:r>
            <a:r>
              <a:rPr lang="en-US" dirty="0"/>
              <a:t> </a:t>
            </a:r>
            <a:r>
              <a:rPr lang="en-US" dirty="0" err="1"/>
              <a:t>shadert</a:t>
            </a:r>
            <a:r>
              <a:rPr lang="en-US" dirty="0"/>
              <a:t> </a:t>
            </a:r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dirty="0" err="1"/>
              <a:t>env+normal</a:t>
            </a:r>
            <a:r>
              <a:rPr lang="en-US" dirty="0"/>
              <a:t> </a:t>
            </a:r>
            <a:r>
              <a:rPr lang="en-US" dirty="0" err="1"/>
              <a:t>mappes</a:t>
            </a:r>
            <a:r>
              <a:rPr lang="en-US" dirty="0"/>
              <a:t> </a:t>
            </a:r>
            <a:r>
              <a:rPr lang="en-US" dirty="0" err="1"/>
              <a:t>eljárásnak</a:t>
            </a:r>
            <a:r>
              <a:rPr lang="en-US" dirty="0"/>
              <a:t>, </a:t>
            </a:r>
            <a:r>
              <a:rPr lang="en-US" dirty="0" err="1"/>
              <a:t>akkor</a:t>
            </a:r>
            <a:r>
              <a:rPr lang="en-US" dirty="0"/>
              <a:t> </a:t>
            </a:r>
            <a:r>
              <a:rPr lang="en-US" dirty="0" err="1"/>
              <a:t>arra</a:t>
            </a:r>
            <a:r>
              <a:rPr lang="en-US" dirty="0"/>
              <a:t> </a:t>
            </a:r>
            <a:r>
              <a:rPr lang="en-US" dirty="0" err="1"/>
              <a:t>figyelj</a:t>
            </a:r>
            <a:r>
              <a:rPr lang="en-US" dirty="0"/>
              <a:t>, </a:t>
            </a:r>
            <a:r>
              <a:rPr lang="en-US" dirty="0" err="1"/>
              <a:t>hogy</a:t>
            </a:r>
            <a:r>
              <a:rPr lang="en-US" dirty="0"/>
              <a:t> </a:t>
            </a:r>
            <a:r>
              <a:rPr lang="en-US" dirty="0" err="1"/>
              <a:t>legyen</a:t>
            </a:r>
            <a:r>
              <a:rPr lang="en-US" dirty="0"/>
              <a:t> </a:t>
            </a:r>
            <a:r>
              <a:rPr lang="en-US" dirty="0" err="1"/>
              <a:t>viewDirTS</a:t>
            </a:r>
            <a:r>
              <a:rPr lang="en-US" dirty="0"/>
              <a:t> </a:t>
            </a:r>
            <a:r>
              <a:rPr lang="en-US" dirty="0" err="1"/>
              <a:t>és</a:t>
            </a:r>
            <a:r>
              <a:rPr lang="en-US" dirty="0"/>
              <a:t> </a:t>
            </a:r>
            <a:r>
              <a:rPr lang="en-US" dirty="0" err="1"/>
              <a:t>lightDirTS</a:t>
            </a:r>
            <a:r>
              <a:rPr lang="en-US" dirty="0"/>
              <a:t> </a:t>
            </a:r>
            <a:r>
              <a:rPr lang="en-US" dirty="0" err="1"/>
              <a:t>vektorod</a:t>
            </a:r>
            <a:r>
              <a:rPr lang="en-US" dirty="0"/>
              <a:t> </a:t>
            </a:r>
            <a:r>
              <a:rPr lang="en-US" dirty="0" err="1"/>
              <a:t>amit</a:t>
            </a:r>
            <a:r>
              <a:rPr lang="en-US" dirty="0"/>
              <a:t> </a:t>
            </a:r>
            <a:r>
              <a:rPr lang="en-US" dirty="0" err="1"/>
              <a:t>átküldesz</a:t>
            </a:r>
            <a:r>
              <a:rPr lang="en-US" dirty="0"/>
              <a:t> a </a:t>
            </a:r>
            <a:r>
              <a:rPr lang="en-US" dirty="0" err="1"/>
              <a:t>pixelshadernek</a:t>
            </a:r>
            <a:r>
              <a:rPr lang="en-US" dirty="0"/>
              <a:t>, </a:t>
            </a:r>
            <a:r>
              <a:rPr lang="en-US" dirty="0" err="1"/>
              <a:t>és</a:t>
            </a:r>
            <a:r>
              <a:rPr lang="en-US" dirty="0"/>
              <a:t> </a:t>
            </a:r>
            <a:r>
              <a:rPr lang="en-US" dirty="0" err="1"/>
              <a:t>transzformáld</a:t>
            </a:r>
            <a:r>
              <a:rPr lang="en-US" dirty="0"/>
              <a:t> le TBN </a:t>
            </a:r>
            <a:r>
              <a:rPr lang="en-US" dirty="0" err="1"/>
              <a:t>mátrixxal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86284207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zöveg helye 2"/>
          <p:cNvSpPr>
            <a:spLocks noGrp="1"/>
          </p:cNvSpPr>
          <p:nvPr>
            <p:ph type="body" sz="quarter" idx="13"/>
          </p:nvPr>
        </p:nvSpPr>
        <p:spPr>
          <a:xfrm>
            <a:off x="152400" y="914400"/>
            <a:ext cx="8839200" cy="5791200"/>
          </a:xfrm>
          <a:solidFill>
            <a:schemeClr val="accent5">
              <a:lumMod val="40000"/>
              <a:lumOff val="60000"/>
            </a:schemeClr>
          </a:solidFill>
        </p:spPr>
        <p:txBody>
          <a:bodyPr>
            <a:normAutofit fontScale="47500" lnSpcReduction="20000"/>
          </a:bodyPr>
          <a:lstStyle/>
          <a:p>
            <a:r>
              <a:rPr lang="hu-HU" dirty="0" err="1"/>
              <a:t>struct</a:t>
            </a:r>
            <a:r>
              <a:rPr lang="hu-HU" dirty="0"/>
              <a:t> </a:t>
            </a:r>
            <a:r>
              <a:rPr lang="hu-HU" dirty="0" err="1"/>
              <a:t>VSOutput</a:t>
            </a:r>
            <a:endParaRPr lang="hu-HU" dirty="0"/>
          </a:p>
          <a:p>
            <a:r>
              <a:rPr lang="hu-HU" dirty="0"/>
              <a:t>{</a:t>
            </a:r>
          </a:p>
          <a:p>
            <a:r>
              <a:rPr lang="hu-HU" dirty="0"/>
              <a:t>    float4 </a:t>
            </a:r>
            <a:r>
              <a:rPr lang="hu-HU" dirty="0" err="1"/>
              <a:t>position</a:t>
            </a:r>
            <a:r>
              <a:rPr lang="hu-HU" dirty="0"/>
              <a:t> : </a:t>
            </a:r>
            <a:r>
              <a:rPr lang="hu-HU" dirty="0" err="1"/>
              <a:t>SV_Position</a:t>
            </a:r>
            <a:r>
              <a:rPr lang="hu-HU" dirty="0"/>
              <a:t>;</a:t>
            </a:r>
          </a:p>
          <a:p>
            <a:r>
              <a:rPr lang="hu-HU" dirty="0"/>
              <a:t>    float3 </a:t>
            </a:r>
            <a:r>
              <a:rPr lang="hu-HU" dirty="0" err="1"/>
              <a:t>normal</a:t>
            </a:r>
            <a:r>
              <a:rPr lang="hu-HU" dirty="0"/>
              <a:t> : NORMAL;</a:t>
            </a:r>
          </a:p>
          <a:p>
            <a:r>
              <a:rPr lang="hu-HU" dirty="0"/>
              <a:t>    float2 </a:t>
            </a:r>
            <a:r>
              <a:rPr lang="hu-HU" dirty="0" err="1"/>
              <a:t>texCoord</a:t>
            </a:r>
            <a:r>
              <a:rPr lang="hu-HU" dirty="0"/>
              <a:t> : TEXCOORD;</a:t>
            </a:r>
          </a:p>
          <a:p>
            <a:r>
              <a:rPr lang="hu-HU" dirty="0"/>
              <a:t>    float3 </a:t>
            </a:r>
            <a:r>
              <a:rPr lang="hu-HU" dirty="0" err="1"/>
              <a:t>lightDirTS</a:t>
            </a:r>
            <a:r>
              <a:rPr lang="hu-HU" dirty="0"/>
              <a:t> : TEXCOORD1;</a:t>
            </a:r>
          </a:p>
          <a:p>
            <a:r>
              <a:rPr lang="hu-HU" dirty="0"/>
              <a:t>    float3 </a:t>
            </a:r>
            <a:r>
              <a:rPr lang="hu-HU" dirty="0" err="1"/>
              <a:t>viewDirTS</a:t>
            </a:r>
            <a:r>
              <a:rPr lang="hu-HU" dirty="0"/>
              <a:t> : TEXCOORD2;</a:t>
            </a:r>
          </a:p>
          <a:p>
            <a:r>
              <a:rPr lang="hu-HU" dirty="0"/>
              <a:t>};</a:t>
            </a:r>
          </a:p>
          <a:p>
            <a:endParaRPr lang="hu-HU" dirty="0"/>
          </a:p>
          <a:p>
            <a:r>
              <a:rPr lang="hu-HU" dirty="0"/>
              <a:t>Texture2D </a:t>
            </a:r>
            <a:r>
              <a:rPr lang="hu-HU" dirty="0" err="1"/>
              <a:t>diffuseTex</a:t>
            </a:r>
            <a:r>
              <a:rPr lang="hu-HU" dirty="0"/>
              <a:t> : </a:t>
            </a:r>
            <a:r>
              <a:rPr lang="hu-HU" dirty="0" err="1"/>
              <a:t>register</a:t>
            </a:r>
            <a:r>
              <a:rPr lang="hu-HU" dirty="0"/>
              <a:t>(t0);</a:t>
            </a:r>
          </a:p>
          <a:p>
            <a:r>
              <a:rPr lang="hu-HU" dirty="0"/>
              <a:t>Texture2D </a:t>
            </a:r>
            <a:r>
              <a:rPr lang="hu-HU" dirty="0" err="1"/>
              <a:t>normalTex</a:t>
            </a:r>
            <a:r>
              <a:rPr lang="hu-HU" dirty="0"/>
              <a:t> : </a:t>
            </a:r>
            <a:r>
              <a:rPr lang="hu-HU" dirty="0" err="1"/>
              <a:t>register</a:t>
            </a:r>
            <a:r>
              <a:rPr lang="hu-HU" dirty="0"/>
              <a:t>(t1);</a:t>
            </a:r>
          </a:p>
          <a:p>
            <a:r>
              <a:rPr lang="hu-HU" dirty="0"/>
              <a:t>Texture2D </a:t>
            </a:r>
            <a:r>
              <a:rPr lang="hu-HU" dirty="0" err="1"/>
              <a:t>bumpTex</a:t>
            </a:r>
            <a:r>
              <a:rPr lang="hu-HU" dirty="0"/>
              <a:t> : </a:t>
            </a:r>
            <a:r>
              <a:rPr lang="hu-HU" dirty="0" err="1"/>
              <a:t>register</a:t>
            </a:r>
            <a:r>
              <a:rPr lang="hu-HU" dirty="0"/>
              <a:t>(t2);</a:t>
            </a:r>
          </a:p>
          <a:p>
            <a:endParaRPr lang="hu-HU" dirty="0"/>
          </a:p>
          <a:p>
            <a:r>
              <a:rPr lang="hu-HU" dirty="0" err="1"/>
              <a:t>SamplerState</a:t>
            </a:r>
            <a:r>
              <a:rPr lang="hu-HU" dirty="0"/>
              <a:t> </a:t>
            </a:r>
            <a:r>
              <a:rPr lang="hu-HU" dirty="0" err="1"/>
              <a:t>sampl</a:t>
            </a:r>
            <a:r>
              <a:rPr lang="hu-HU" dirty="0"/>
              <a:t> : </a:t>
            </a:r>
            <a:r>
              <a:rPr lang="hu-HU" dirty="0" err="1"/>
              <a:t>register</a:t>
            </a:r>
            <a:r>
              <a:rPr lang="hu-HU" dirty="0"/>
              <a:t>(s0);</a:t>
            </a:r>
          </a:p>
          <a:p>
            <a:endParaRPr lang="hu-HU" dirty="0"/>
          </a:p>
          <a:p>
            <a:r>
              <a:rPr lang="hu-HU" dirty="0" err="1"/>
              <a:t>cbuffer</a:t>
            </a:r>
            <a:r>
              <a:rPr lang="hu-HU" dirty="0"/>
              <a:t> </a:t>
            </a:r>
            <a:r>
              <a:rPr lang="hu-HU" dirty="0" err="1"/>
              <a:t>PerFrameCb</a:t>
            </a:r>
            <a:r>
              <a:rPr lang="hu-HU" dirty="0"/>
              <a:t> : </a:t>
            </a:r>
            <a:r>
              <a:rPr lang="hu-HU" dirty="0" err="1"/>
              <a:t>register</a:t>
            </a:r>
            <a:r>
              <a:rPr lang="hu-HU" dirty="0"/>
              <a:t>(b1)</a:t>
            </a:r>
          </a:p>
          <a:p>
            <a:r>
              <a:rPr lang="hu-HU" dirty="0"/>
              <a:t>{</a:t>
            </a:r>
          </a:p>
          <a:p>
            <a:r>
              <a:rPr lang="hu-HU" dirty="0"/>
              <a:t>    float4x4 </a:t>
            </a:r>
            <a:r>
              <a:rPr lang="hu-HU" dirty="0" err="1"/>
              <a:t>viewProj</a:t>
            </a:r>
            <a:r>
              <a:rPr lang="hu-HU" dirty="0"/>
              <a:t>;</a:t>
            </a:r>
          </a:p>
          <a:p>
            <a:r>
              <a:rPr lang="hu-HU" dirty="0"/>
              <a:t>    float4 </a:t>
            </a:r>
            <a:r>
              <a:rPr lang="hu-HU" dirty="0" err="1"/>
              <a:t>lightPos</a:t>
            </a:r>
            <a:r>
              <a:rPr lang="hu-HU" dirty="0"/>
              <a:t>;</a:t>
            </a:r>
          </a:p>
          <a:p>
            <a:r>
              <a:rPr lang="hu-HU" dirty="0"/>
              <a:t>    float4 </a:t>
            </a:r>
            <a:r>
              <a:rPr lang="hu-HU" dirty="0" err="1"/>
              <a:t>eyePos</a:t>
            </a:r>
            <a:r>
              <a:rPr lang="hu-HU" dirty="0"/>
              <a:t>;</a:t>
            </a:r>
          </a:p>
          <a:p>
            <a:r>
              <a:rPr lang="hu-HU" dirty="0"/>
              <a:t>    float4 </a:t>
            </a:r>
            <a:r>
              <a:rPr lang="hu-HU" dirty="0" err="1"/>
              <a:t>lightIntensity</a:t>
            </a:r>
            <a:r>
              <a:rPr lang="hu-HU" dirty="0"/>
              <a:t>;</a:t>
            </a:r>
          </a:p>
          <a:p>
            <a:r>
              <a:rPr lang="hu-HU" dirty="0"/>
              <a:t>}</a:t>
            </a:r>
          </a:p>
          <a:p>
            <a:endParaRPr lang="hu-HU" dirty="0"/>
          </a:p>
          <a:p>
            <a:r>
              <a:rPr lang="en-US" dirty="0"/>
              <a:t>static const float HEIGHT_SCALE = 0.1f;</a:t>
            </a:r>
            <a:endParaRPr lang="hu-HU" sz="2000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xmlns="" id="{13397F04-F22D-49B7-9111-3E764FC17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76200"/>
            <a:ext cx="8839200" cy="685800"/>
          </a:xfrm>
        </p:spPr>
        <p:txBody>
          <a:bodyPr/>
          <a:lstStyle/>
          <a:p>
            <a:r>
              <a:rPr lang="en-US" sz="4000" dirty="0" err="1"/>
              <a:t>ParallaxPS.hlsl</a:t>
            </a:r>
            <a:endParaRPr lang="hu-HU" sz="4000" dirty="0"/>
          </a:p>
        </p:txBody>
      </p:sp>
    </p:spTree>
    <p:extLst>
      <p:ext uri="{BB962C8B-B14F-4D97-AF65-F5344CB8AC3E}">
        <p14:creationId xmlns:p14="http://schemas.microsoft.com/office/powerpoint/2010/main" val="369999380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zöveg helye 2"/>
          <p:cNvSpPr>
            <a:spLocks noGrp="1"/>
          </p:cNvSpPr>
          <p:nvPr>
            <p:ph type="body" sz="quarter" idx="13"/>
          </p:nvPr>
        </p:nvSpPr>
        <p:spPr>
          <a:xfrm>
            <a:off x="152400" y="914400"/>
            <a:ext cx="8839200" cy="5791200"/>
          </a:xfrm>
          <a:solidFill>
            <a:schemeClr val="accent5">
              <a:lumMod val="40000"/>
              <a:lumOff val="60000"/>
            </a:schemeClr>
          </a:solidFill>
        </p:spPr>
        <p:txBody>
          <a:bodyPr>
            <a:normAutofit/>
          </a:bodyPr>
          <a:lstStyle/>
          <a:p>
            <a:r>
              <a:rPr lang="hu-HU" sz="2000" dirty="0" err="1"/>
              <a:t>float</a:t>
            </a:r>
            <a:r>
              <a:rPr lang="hu-HU" sz="2000" dirty="0"/>
              <a:t> </a:t>
            </a:r>
            <a:r>
              <a:rPr lang="hu-HU" sz="2000" dirty="0" err="1"/>
              <a:t>DepthAt</a:t>
            </a:r>
            <a:r>
              <a:rPr lang="hu-HU" sz="2000" dirty="0"/>
              <a:t>(float2 </a:t>
            </a:r>
            <a:r>
              <a:rPr lang="hu-HU" sz="2000" dirty="0" err="1"/>
              <a:t>tex</a:t>
            </a:r>
            <a:r>
              <a:rPr lang="hu-HU" sz="2000" dirty="0"/>
              <a:t>)</a:t>
            </a:r>
          </a:p>
          <a:p>
            <a:r>
              <a:rPr lang="hu-HU" sz="2000" dirty="0"/>
              <a:t>{</a:t>
            </a:r>
          </a:p>
          <a:p>
            <a:r>
              <a:rPr lang="hu-HU" sz="2000" dirty="0"/>
              <a:t>    </a:t>
            </a:r>
            <a:r>
              <a:rPr lang="hu-HU" sz="2000" dirty="0" err="1"/>
              <a:t>return</a:t>
            </a:r>
            <a:r>
              <a:rPr lang="hu-HU" sz="2000" dirty="0"/>
              <a:t> </a:t>
            </a:r>
            <a:r>
              <a:rPr lang="hu-HU" sz="2000" dirty="0" err="1"/>
              <a:t>bumpTex.Sample</a:t>
            </a:r>
            <a:r>
              <a:rPr lang="hu-HU" sz="2000" dirty="0"/>
              <a:t>(</a:t>
            </a:r>
            <a:r>
              <a:rPr lang="hu-HU" sz="2000" dirty="0" err="1"/>
              <a:t>sampl</a:t>
            </a:r>
            <a:r>
              <a:rPr lang="hu-HU" sz="2000" dirty="0"/>
              <a:t>, </a:t>
            </a:r>
            <a:r>
              <a:rPr lang="hu-HU" sz="2000" dirty="0" err="1"/>
              <a:t>tex</a:t>
            </a:r>
            <a:r>
              <a:rPr lang="hu-HU" sz="2000" dirty="0"/>
              <a:t>).r;</a:t>
            </a:r>
          </a:p>
          <a:p>
            <a:r>
              <a:rPr lang="hu-HU" sz="2000" dirty="0"/>
              <a:t>}</a:t>
            </a:r>
            <a:endParaRPr lang="en-US" sz="2000" dirty="0"/>
          </a:p>
          <a:p>
            <a:endParaRPr lang="hu-HU" sz="2000" dirty="0"/>
          </a:p>
          <a:p>
            <a:r>
              <a:rPr lang="hu-HU" sz="2000" dirty="0"/>
              <a:t>float2 </a:t>
            </a:r>
            <a:r>
              <a:rPr lang="hu-HU" sz="2000" dirty="0" err="1"/>
              <a:t>simple_parallax</a:t>
            </a:r>
            <a:r>
              <a:rPr lang="hu-HU" sz="2000" dirty="0"/>
              <a:t>(float2 </a:t>
            </a:r>
            <a:r>
              <a:rPr lang="hu-HU" sz="2000" dirty="0" err="1"/>
              <a:t>tex</a:t>
            </a:r>
            <a:r>
              <a:rPr lang="hu-HU" sz="2000" dirty="0"/>
              <a:t>, float3 </a:t>
            </a:r>
            <a:r>
              <a:rPr lang="hu-HU" sz="2000" dirty="0" err="1"/>
              <a:t>viewDirTS</a:t>
            </a:r>
            <a:r>
              <a:rPr lang="hu-HU" sz="2000" dirty="0"/>
              <a:t>)</a:t>
            </a:r>
          </a:p>
          <a:p>
            <a:r>
              <a:rPr lang="hu-HU" sz="2000" dirty="0"/>
              <a:t>{</a:t>
            </a:r>
          </a:p>
          <a:p>
            <a:r>
              <a:rPr lang="en-US" sz="2000" dirty="0"/>
              <a:t>    float height = </a:t>
            </a:r>
            <a:r>
              <a:rPr lang="en-US" sz="2000" dirty="0" err="1"/>
              <a:t>DepthAt</a:t>
            </a:r>
            <a:r>
              <a:rPr lang="en-US" sz="2000" dirty="0"/>
              <a:t>(</a:t>
            </a:r>
            <a:r>
              <a:rPr lang="en-US" sz="2000" dirty="0" err="1"/>
              <a:t>tex</a:t>
            </a:r>
            <a:r>
              <a:rPr lang="en-US" sz="2000" dirty="0"/>
              <a:t>) * HEIGHT_SCALE;</a:t>
            </a:r>
          </a:p>
          <a:p>
            <a:r>
              <a:rPr lang="hu-HU" sz="2000" dirty="0"/>
              <a:t>    float2 </a:t>
            </a:r>
            <a:r>
              <a:rPr lang="hu-HU" sz="2000" dirty="0" err="1"/>
              <a:t>dtxy</a:t>
            </a:r>
            <a:r>
              <a:rPr lang="hu-HU" sz="2000" dirty="0"/>
              <a:t> = (</a:t>
            </a:r>
            <a:r>
              <a:rPr lang="hu-HU" sz="2000" dirty="0" err="1"/>
              <a:t>viewDirTS.xy</a:t>
            </a:r>
            <a:r>
              <a:rPr lang="hu-HU" sz="2000" dirty="0"/>
              <a:t> / </a:t>
            </a:r>
            <a:r>
              <a:rPr lang="hu-HU" sz="2000" dirty="0" err="1"/>
              <a:t>viewDirTS.z</a:t>
            </a:r>
            <a:r>
              <a:rPr lang="hu-HU" sz="2000" dirty="0"/>
              <a:t>) * </a:t>
            </a:r>
            <a:r>
              <a:rPr lang="hu-HU" sz="2000" dirty="0" err="1"/>
              <a:t>height</a:t>
            </a:r>
            <a:r>
              <a:rPr lang="hu-HU" sz="2000" dirty="0"/>
              <a:t>;</a:t>
            </a:r>
          </a:p>
          <a:p>
            <a:r>
              <a:rPr lang="hu-HU" sz="2000" dirty="0"/>
              <a:t>    </a:t>
            </a:r>
            <a:r>
              <a:rPr lang="hu-HU" sz="2000" dirty="0" err="1"/>
              <a:t>return</a:t>
            </a:r>
            <a:r>
              <a:rPr lang="hu-HU" sz="2000" dirty="0"/>
              <a:t> </a:t>
            </a:r>
            <a:r>
              <a:rPr lang="hu-HU" sz="2000" dirty="0" err="1"/>
              <a:t>tex</a:t>
            </a:r>
            <a:r>
              <a:rPr lang="hu-HU" sz="2000" dirty="0"/>
              <a:t> - </a:t>
            </a:r>
            <a:r>
              <a:rPr lang="hu-HU" sz="2000" dirty="0" err="1"/>
              <a:t>dtxy</a:t>
            </a:r>
            <a:r>
              <a:rPr lang="hu-HU" sz="2000" dirty="0"/>
              <a:t>;</a:t>
            </a:r>
          </a:p>
          <a:p>
            <a:r>
              <a:rPr lang="hu-HU" sz="2000" dirty="0"/>
              <a:t>}</a:t>
            </a:r>
            <a:endParaRPr lang="hu-HU" sz="1600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xmlns="" id="{13397F04-F22D-49B7-9111-3E764FC17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76200"/>
            <a:ext cx="8839200" cy="685800"/>
          </a:xfrm>
        </p:spPr>
        <p:txBody>
          <a:bodyPr/>
          <a:lstStyle/>
          <a:p>
            <a:r>
              <a:rPr lang="en-US" sz="4000" dirty="0" err="1"/>
              <a:t>ParallaxPS.hlsl</a:t>
            </a:r>
            <a:r>
              <a:rPr lang="en-US" sz="4000" dirty="0"/>
              <a:t> - </a:t>
            </a:r>
            <a:r>
              <a:rPr lang="en-US" sz="4000" dirty="0" err="1"/>
              <a:t>alapok</a:t>
            </a:r>
            <a:endParaRPr lang="hu-HU" sz="4000" dirty="0"/>
          </a:p>
        </p:txBody>
      </p:sp>
    </p:spTree>
    <p:extLst>
      <p:ext uri="{BB962C8B-B14F-4D97-AF65-F5344CB8AC3E}">
        <p14:creationId xmlns:p14="http://schemas.microsoft.com/office/powerpoint/2010/main" val="123415013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zöveg helye 2"/>
          <p:cNvSpPr>
            <a:spLocks noGrp="1"/>
          </p:cNvSpPr>
          <p:nvPr>
            <p:ph type="body" sz="quarter" idx="13"/>
          </p:nvPr>
        </p:nvSpPr>
        <p:spPr>
          <a:xfrm>
            <a:off x="152400" y="914400"/>
            <a:ext cx="8839200" cy="5791200"/>
          </a:xfrm>
          <a:solidFill>
            <a:schemeClr val="accent5">
              <a:lumMod val="40000"/>
              <a:lumOff val="60000"/>
            </a:schemeClr>
          </a:solidFill>
        </p:spPr>
        <p:txBody>
          <a:bodyPr>
            <a:normAutofit fontScale="55000" lnSpcReduction="20000"/>
          </a:bodyPr>
          <a:lstStyle/>
          <a:p>
            <a:r>
              <a:rPr lang="hu-HU" dirty="0"/>
              <a:t>[</a:t>
            </a:r>
            <a:r>
              <a:rPr lang="hu-HU" dirty="0" err="1"/>
              <a:t>RootSignature</a:t>
            </a:r>
            <a:r>
              <a:rPr lang="hu-HU" dirty="0"/>
              <a:t>(</a:t>
            </a:r>
            <a:r>
              <a:rPr lang="hu-HU" dirty="0" err="1"/>
              <a:t>NormalMapRS</a:t>
            </a:r>
            <a:r>
              <a:rPr lang="hu-HU" dirty="0"/>
              <a:t>)]</a:t>
            </a:r>
          </a:p>
          <a:p>
            <a:r>
              <a:rPr lang="en-US" dirty="0"/>
              <a:t>float4 main(</a:t>
            </a:r>
            <a:r>
              <a:rPr lang="en-US" dirty="0" err="1"/>
              <a:t>VSOutput</a:t>
            </a:r>
            <a:r>
              <a:rPr lang="en-US" dirty="0"/>
              <a:t> </a:t>
            </a:r>
            <a:r>
              <a:rPr lang="en-US" dirty="0" err="1"/>
              <a:t>vso</a:t>
            </a:r>
            <a:r>
              <a:rPr lang="en-US" dirty="0"/>
              <a:t>) : </a:t>
            </a:r>
            <a:r>
              <a:rPr lang="en-US" dirty="0" err="1"/>
              <a:t>SV_Target</a:t>
            </a:r>
            <a:endParaRPr lang="en-US" dirty="0"/>
          </a:p>
          <a:p>
            <a:r>
              <a:rPr lang="hu-HU" dirty="0"/>
              <a:t>{</a:t>
            </a:r>
          </a:p>
          <a:p>
            <a:endParaRPr lang="hu-HU" dirty="0"/>
          </a:p>
          <a:p>
            <a:r>
              <a:rPr lang="hu-HU" dirty="0"/>
              <a:t>    float3 v = </a:t>
            </a:r>
            <a:r>
              <a:rPr lang="hu-HU" dirty="0" err="1"/>
              <a:t>normalize</a:t>
            </a:r>
            <a:r>
              <a:rPr lang="hu-HU" dirty="0"/>
              <a:t>(</a:t>
            </a:r>
            <a:r>
              <a:rPr lang="hu-HU" dirty="0" err="1"/>
              <a:t>vso.viewDirTS</a:t>
            </a:r>
            <a:r>
              <a:rPr lang="hu-HU" dirty="0"/>
              <a:t>);</a:t>
            </a:r>
          </a:p>
          <a:p>
            <a:r>
              <a:rPr lang="en-US" dirty="0"/>
              <a:t>    float3 l = normalize(</a:t>
            </a:r>
            <a:r>
              <a:rPr lang="en-US" dirty="0" err="1"/>
              <a:t>vso.lightDirTS</a:t>
            </a:r>
            <a:r>
              <a:rPr lang="en-US" dirty="0"/>
              <a:t>);</a:t>
            </a:r>
          </a:p>
          <a:p>
            <a:r>
              <a:rPr lang="hu-HU" dirty="0"/>
              <a:t>    float2 </a:t>
            </a:r>
            <a:r>
              <a:rPr lang="hu-HU" dirty="0" err="1"/>
              <a:t>tex</a:t>
            </a:r>
            <a:r>
              <a:rPr lang="hu-HU" dirty="0"/>
              <a:t> = </a:t>
            </a:r>
            <a:r>
              <a:rPr lang="hu-HU" dirty="0" err="1"/>
              <a:t>simple_parallax</a:t>
            </a:r>
            <a:r>
              <a:rPr lang="hu-HU" dirty="0"/>
              <a:t>(</a:t>
            </a:r>
            <a:r>
              <a:rPr lang="hu-HU" dirty="0" err="1"/>
              <a:t>vso.texCoord</a:t>
            </a:r>
            <a:r>
              <a:rPr lang="hu-HU" dirty="0"/>
              <a:t>, v);</a:t>
            </a:r>
          </a:p>
          <a:p>
            <a:endParaRPr lang="hu-HU" dirty="0"/>
          </a:p>
          <a:p>
            <a:r>
              <a:rPr lang="pt-BR" dirty="0"/>
              <a:t>    float3 h = normalize(l + v);</a:t>
            </a:r>
          </a:p>
          <a:p>
            <a:r>
              <a:rPr lang="pt-BR" dirty="0"/>
              <a:t>    float3 n = normalize(normalTex.Sample(sampl, tex).xyz - 0.5f);</a:t>
            </a:r>
          </a:p>
          <a:p>
            <a:endParaRPr lang="hu-HU" dirty="0"/>
          </a:p>
          <a:p>
            <a:r>
              <a:rPr lang="hu-HU" dirty="0"/>
              <a:t>    </a:t>
            </a:r>
            <a:r>
              <a:rPr lang="hu-HU" dirty="0" err="1"/>
              <a:t>float</a:t>
            </a:r>
            <a:r>
              <a:rPr lang="hu-HU" dirty="0"/>
              <a:t> </a:t>
            </a:r>
            <a:r>
              <a:rPr lang="hu-HU" dirty="0" err="1"/>
              <a:t>ndotl</a:t>
            </a:r>
            <a:r>
              <a:rPr lang="hu-HU" dirty="0"/>
              <a:t> = </a:t>
            </a:r>
            <a:r>
              <a:rPr lang="hu-HU" dirty="0" err="1"/>
              <a:t>saturate</a:t>
            </a:r>
            <a:r>
              <a:rPr lang="hu-HU" dirty="0"/>
              <a:t>(</a:t>
            </a:r>
            <a:r>
              <a:rPr lang="hu-HU" dirty="0" err="1"/>
              <a:t>dot</a:t>
            </a:r>
            <a:r>
              <a:rPr lang="hu-HU" dirty="0"/>
              <a:t>(n, l));</a:t>
            </a:r>
          </a:p>
          <a:p>
            <a:r>
              <a:rPr lang="pt-BR" dirty="0"/>
              <a:t>    float ndoth = saturate(dot(n, h));</a:t>
            </a:r>
          </a:p>
          <a:p>
            <a:r>
              <a:rPr lang="hu-HU" dirty="0"/>
              <a:t>    </a:t>
            </a:r>
            <a:r>
              <a:rPr lang="hu-HU" dirty="0" err="1"/>
              <a:t>ndoth</a:t>
            </a:r>
            <a:r>
              <a:rPr lang="hu-HU" dirty="0"/>
              <a:t> = </a:t>
            </a:r>
            <a:r>
              <a:rPr lang="hu-HU" dirty="0" err="1"/>
              <a:t>pow</a:t>
            </a:r>
            <a:r>
              <a:rPr lang="hu-HU" dirty="0"/>
              <a:t>(</a:t>
            </a:r>
            <a:r>
              <a:rPr lang="hu-HU" dirty="0" err="1"/>
              <a:t>ndoth</a:t>
            </a:r>
            <a:r>
              <a:rPr lang="hu-HU" dirty="0"/>
              <a:t>, 80);</a:t>
            </a:r>
          </a:p>
          <a:p>
            <a:endParaRPr lang="hu-HU" dirty="0"/>
          </a:p>
          <a:p>
            <a:r>
              <a:rPr lang="hu-HU" dirty="0"/>
              <a:t>    float3 </a:t>
            </a:r>
            <a:r>
              <a:rPr lang="hu-HU" dirty="0" err="1"/>
              <a:t>kd</a:t>
            </a:r>
            <a:r>
              <a:rPr lang="hu-HU" dirty="0"/>
              <a:t> = </a:t>
            </a:r>
            <a:r>
              <a:rPr lang="hu-HU" dirty="0" err="1"/>
              <a:t>diffuseTex.Sample</a:t>
            </a:r>
            <a:r>
              <a:rPr lang="hu-HU" dirty="0"/>
              <a:t>(</a:t>
            </a:r>
            <a:r>
              <a:rPr lang="hu-HU" dirty="0" err="1"/>
              <a:t>sampl</a:t>
            </a:r>
            <a:r>
              <a:rPr lang="hu-HU" dirty="0"/>
              <a:t>, </a:t>
            </a:r>
            <a:r>
              <a:rPr lang="hu-HU" dirty="0" err="1"/>
              <a:t>tex</a:t>
            </a:r>
            <a:r>
              <a:rPr lang="hu-HU" dirty="0"/>
              <a:t>).</a:t>
            </a:r>
            <a:r>
              <a:rPr lang="hu-HU" dirty="0" err="1"/>
              <a:t>xyz</a:t>
            </a:r>
            <a:r>
              <a:rPr lang="hu-HU" dirty="0"/>
              <a:t>;</a:t>
            </a:r>
          </a:p>
          <a:p>
            <a:r>
              <a:rPr lang="hu-HU" dirty="0"/>
              <a:t>    </a:t>
            </a:r>
          </a:p>
          <a:p>
            <a:r>
              <a:rPr lang="en-US" dirty="0"/>
              <a:t>    return float4((</a:t>
            </a:r>
            <a:r>
              <a:rPr lang="en-US" dirty="0" err="1"/>
              <a:t>kd</a:t>
            </a:r>
            <a:r>
              <a:rPr lang="en-US" dirty="0"/>
              <a:t> + </a:t>
            </a:r>
            <a:r>
              <a:rPr lang="en-US" dirty="0" err="1"/>
              <a:t>ndoth</a:t>
            </a:r>
            <a:r>
              <a:rPr lang="en-US" dirty="0"/>
              <a:t>) * </a:t>
            </a:r>
            <a:r>
              <a:rPr lang="en-US" dirty="0" err="1"/>
              <a:t>ndotl</a:t>
            </a:r>
            <a:r>
              <a:rPr lang="en-US" dirty="0"/>
              <a:t>, 1);</a:t>
            </a:r>
          </a:p>
          <a:p>
            <a:endParaRPr lang="hu-HU" dirty="0"/>
          </a:p>
          <a:p>
            <a:r>
              <a:rPr lang="hu-HU" dirty="0"/>
              <a:t>}</a:t>
            </a:r>
            <a:endParaRPr lang="hu-HU" sz="2000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xmlns="" id="{13397F04-F22D-49B7-9111-3E764FC17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76200"/>
            <a:ext cx="8839200" cy="685800"/>
          </a:xfrm>
        </p:spPr>
        <p:txBody>
          <a:bodyPr/>
          <a:lstStyle/>
          <a:p>
            <a:r>
              <a:rPr lang="en-US" sz="4000" dirty="0" err="1"/>
              <a:t>ParallaxPS.hlsl</a:t>
            </a:r>
            <a:endParaRPr lang="hu-HU" sz="4000" dirty="0"/>
          </a:p>
        </p:txBody>
      </p:sp>
    </p:spTree>
    <p:extLst>
      <p:ext uri="{BB962C8B-B14F-4D97-AF65-F5344CB8AC3E}">
        <p14:creationId xmlns:p14="http://schemas.microsoft.com/office/powerpoint/2010/main" val="168146672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Jelenlegi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A61A9B0D-5398-4667-B3DC-A29C48E750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0262" y="1417638"/>
            <a:ext cx="4943475" cy="477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3435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return float4(</a:t>
            </a:r>
            <a:r>
              <a:rPr lang="en-US" dirty="0" err="1"/>
              <a:t>vso.texCoord</a:t>
            </a:r>
            <a:r>
              <a:rPr lang="en-US" dirty="0"/>
              <a:t>, 0, 1);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A86D73DF-0DAE-469E-B4AD-40500490A3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0" y="2063080"/>
            <a:ext cx="4572000" cy="433772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xmlns="" id="{517FF93D-B7A2-4539-810F-5EA23624129E}"/>
              </a:ext>
            </a:extLst>
          </p:cNvPr>
          <p:cNvCxnSpPr>
            <a:cxnSpLocks/>
          </p:cNvCxnSpPr>
          <p:nvPr/>
        </p:nvCxnSpPr>
        <p:spPr>
          <a:xfrm>
            <a:off x="1447801" y="2447074"/>
            <a:ext cx="0" cy="3352800"/>
          </a:xfrm>
          <a:prstGeom prst="straightConnector1">
            <a:avLst/>
          </a:prstGeom>
          <a:ln w="762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4917A1C2-C953-4341-9854-A38C0A8F1086}"/>
              </a:ext>
            </a:extLst>
          </p:cNvPr>
          <p:cNvSpPr txBox="1"/>
          <p:nvPr/>
        </p:nvSpPr>
        <p:spPr>
          <a:xfrm>
            <a:off x="914400" y="3938808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</a:t>
            </a:r>
            <a:endParaRPr lang="hu-HU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xmlns="" id="{43D25D4C-FC3B-4B40-9ECD-8DFFA896CB79}"/>
              </a:ext>
            </a:extLst>
          </p:cNvPr>
          <p:cNvCxnSpPr>
            <a:cxnSpLocks/>
          </p:cNvCxnSpPr>
          <p:nvPr/>
        </p:nvCxnSpPr>
        <p:spPr>
          <a:xfrm>
            <a:off x="2743200" y="1600200"/>
            <a:ext cx="3505200" cy="0"/>
          </a:xfrm>
          <a:prstGeom prst="straightConnector1">
            <a:avLst/>
          </a:prstGeom>
          <a:ln w="762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CC8430A5-328D-4310-8805-7A684C55D97D}"/>
              </a:ext>
            </a:extLst>
          </p:cNvPr>
          <p:cNvSpPr txBox="1"/>
          <p:nvPr/>
        </p:nvSpPr>
        <p:spPr>
          <a:xfrm>
            <a:off x="914400" y="2262408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  <a:endParaRPr lang="hu-HU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0EDA75AC-B57D-4B4B-BBFB-87BDF3879271}"/>
              </a:ext>
            </a:extLst>
          </p:cNvPr>
          <p:cNvSpPr txBox="1"/>
          <p:nvPr/>
        </p:nvSpPr>
        <p:spPr>
          <a:xfrm>
            <a:off x="918990" y="5430542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  <a:endParaRPr lang="hu-HU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3B3E4CEE-666C-4E41-9E1F-6D81C6431334}"/>
              </a:ext>
            </a:extLst>
          </p:cNvPr>
          <p:cNvSpPr txBox="1"/>
          <p:nvPr/>
        </p:nvSpPr>
        <p:spPr>
          <a:xfrm>
            <a:off x="2476500" y="1099996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  <a:endParaRPr lang="hu-HU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1690ED92-8A9E-4EDB-97B6-7A93494CEAD0}"/>
              </a:ext>
            </a:extLst>
          </p:cNvPr>
          <p:cNvSpPr txBox="1"/>
          <p:nvPr/>
        </p:nvSpPr>
        <p:spPr>
          <a:xfrm>
            <a:off x="6248400" y="1099996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  <a:endParaRPr lang="hu-HU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A4080E1D-34C9-4B88-BE7F-E60B53F076AC}"/>
              </a:ext>
            </a:extLst>
          </p:cNvPr>
          <p:cNvSpPr txBox="1"/>
          <p:nvPr/>
        </p:nvSpPr>
        <p:spPr>
          <a:xfrm>
            <a:off x="4279900" y="1139587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403262918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Jelenlegi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7385B6FA-F7CD-4C36-AA1F-9A0DE03058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5962" y="1295400"/>
            <a:ext cx="5172075" cy="515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94885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Offset limited parallax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92B217FF-15A5-4256-BD1D-D0784D404F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 </a:t>
            </a:r>
            <a:r>
              <a:rPr lang="en-US" dirty="0" err="1"/>
              <a:t>túl</a:t>
            </a:r>
            <a:r>
              <a:rPr lang="en-US" dirty="0"/>
              <a:t> </a:t>
            </a:r>
            <a:r>
              <a:rPr lang="en-US" dirty="0" err="1"/>
              <a:t>lapos</a:t>
            </a:r>
            <a:r>
              <a:rPr lang="en-US" dirty="0"/>
              <a:t> </a:t>
            </a:r>
            <a:r>
              <a:rPr lang="en-US" dirty="0" err="1"/>
              <a:t>szögben</a:t>
            </a:r>
            <a:r>
              <a:rPr lang="en-US" dirty="0"/>
              <a:t> </a:t>
            </a:r>
            <a:r>
              <a:rPr lang="en-US" dirty="0" err="1"/>
              <a:t>nézünk</a:t>
            </a:r>
            <a:r>
              <a:rPr lang="en-US" dirty="0"/>
              <a:t> </a:t>
            </a:r>
            <a:r>
              <a:rPr lang="en-US" dirty="0" err="1"/>
              <a:t>rá</a:t>
            </a:r>
            <a:r>
              <a:rPr lang="en-US" dirty="0"/>
              <a:t> </a:t>
            </a:r>
            <a:r>
              <a:rPr lang="en-US" dirty="0" err="1"/>
              <a:t>akkor</a:t>
            </a:r>
            <a:r>
              <a:rPr lang="en-US" dirty="0"/>
              <a:t> </a:t>
            </a:r>
            <a:r>
              <a:rPr lang="en-US" dirty="0" err="1"/>
              <a:t>nagyon</a:t>
            </a:r>
            <a:r>
              <a:rPr lang="en-US" dirty="0"/>
              <a:t> </a:t>
            </a:r>
            <a:r>
              <a:rPr lang="en-US" dirty="0" err="1"/>
              <a:t>artifactos</a:t>
            </a:r>
            <a:endParaRPr lang="en-US" dirty="0"/>
          </a:p>
          <a:p>
            <a:r>
              <a:rPr lang="en-US" dirty="0" err="1"/>
              <a:t>Limitáljuk</a:t>
            </a:r>
            <a:r>
              <a:rPr lang="en-US" dirty="0"/>
              <a:t> </a:t>
            </a:r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dirty="0" err="1"/>
              <a:t>eltolást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/>
              <a:t>	- Ha a </a:t>
            </a:r>
            <a:r>
              <a:rPr lang="en-US" dirty="0" err="1"/>
              <a:t>viewDir.z</a:t>
            </a:r>
            <a:r>
              <a:rPr lang="en-US" dirty="0"/>
              <a:t> </a:t>
            </a:r>
            <a:r>
              <a:rPr lang="hu-HU" dirty="0">
                <a:sym typeface="Symbol" pitchFamily="18" charset="2"/>
              </a:rPr>
              <a:t> </a:t>
            </a:r>
            <a:r>
              <a:rPr lang="en-US" dirty="0">
                <a:sym typeface="Symbol" pitchFamily="18" charset="2"/>
              </a:rPr>
              <a:t>1, </a:t>
            </a:r>
            <a:r>
              <a:rPr lang="en-US" dirty="0" err="1">
                <a:sym typeface="Symbol" pitchFamily="18" charset="2"/>
              </a:rPr>
              <a:t>ugyanaz</a:t>
            </a:r>
            <a:r>
              <a:rPr lang="en-US" dirty="0">
                <a:sym typeface="Symbol" pitchFamily="18" charset="2"/>
              </a:rPr>
              <a:t/>
            </a:r>
            <a:br>
              <a:rPr lang="en-US" dirty="0">
                <a:sym typeface="Symbol" pitchFamily="18" charset="2"/>
              </a:rPr>
            </a:br>
            <a:r>
              <a:rPr lang="en-US" dirty="0">
                <a:sym typeface="Symbol" pitchFamily="18" charset="2"/>
              </a:rPr>
              <a:t>	- Ha a </a:t>
            </a:r>
            <a:r>
              <a:rPr lang="en-US" dirty="0" err="1">
                <a:sym typeface="Symbol" pitchFamily="18" charset="2"/>
              </a:rPr>
              <a:t>viewDir.z</a:t>
            </a:r>
            <a:r>
              <a:rPr lang="en-US" dirty="0">
                <a:sym typeface="Symbol" pitchFamily="18" charset="2"/>
              </a:rPr>
              <a:t> </a:t>
            </a:r>
            <a:r>
              <a:rPr lang="hu-HU" dirty="0">
                <a:sym typeface="Symbol" pitchFamily="18" charset="2"/>
              </a:rPr>
              <a:t> </a:t>
            </a:r>
            <a:r>
              <a:rPr lang="en-US" dirty="0">
                <a:sym typeface="Symbol" pitchFamily="18" charset="2"/>
              </a:rPr>
              <a:t>0, </a:t>
            </a:r>
            <a:r>
              <a:rPr lang="en-US" dirty="0" err="1">
                <a:sym typeface="Symbol" pitchFamily="18" charset="2"/>
              </a:rPr>
              <a:t>akkor</a:t>
            </a:r>
            <a:r>
              <a:rPr lang="en-US" dirty="0">
                <a:sym typeface="Symbol" pitchFamily="18" charset="2"/>
              </a:rPr>
              <a:t> ne </a:t>
            </a:r>
            <a:r>
              <a:rPr lang="en-US" dirty="0" err="1">
                <a:sym typeface="Symbol" pitchFamily="18" charset="2"/>
              </a:rPr>
              <a:t>osszunk</a:t>
            </a:r>
            <a:r>
              <a:rPr lang="en-US" dirty="0">
                <a:sym typeface="Symbol" pitchFamily="18" charset="2"/>
              </a:rPr>
              <a:t> </a:t>
            </a:r>
            <a:r>
              <a:rPr lang="en-US" dirty="0" err="1">
                <a:sym typeface="Symbol" pitchFamily="18" charset="2"/>
              </a:rPr>
              <a:t>vele</a:t>
            </a:r>
            <a:endParaRPr lang="en-US" dirty="0">
              <a:sym typeface="Symbol" pitchFamily="18" charset="2"/>
            </a:endParaRPr>
          </a:p>
          <a:p>
            <a:r>
              <a:rPr lang="en-US" dirty="0" err="1">
                <a:sym typeface="Symbol" pitchFamily="18" charset="2"/>
              </a:rPr>
              <a:t>Ebből</a:t>
            </a:r>
            <a:r>
              <a:rPr lang="en-US" dirty="0">
                <a:sym typeface="Symbol" pitchFamily="18" charset="2"/>
              </a:rPr>
              <a:t> </a:t>
            </a:r>
            <a:r>
              <a:rPr lang="en-US" dirty="0" err="1">
                <a:sym typeface="Symbol" pitchFamily="18" charset="2"/>
              </a:rPr>
              <a:t>következik</a:t>
            </a:r>
            <a:r>
              <a:rPr lang="en-US" dirty="0">
                <a:sym typeface="Symbol" pitchFamily="18" charset="2"/>
              </a:rPr>
              <a:t>, </a:t>
            </a:r>
            <a:r>
              <a:rPr lang="en-US" dirty="0" err="1">
                <a:sym typeface="Symbol" pitchFamily="18" charset="2"/>
              </a:rPr>
              <a:t>hogy</a:t>
            </a:r>
            <a:r>
              <a:rPr lang="en-US" dirty="0">
                <a:sym typeface="Symbol" pitchFamily="18" charset="2"/>
              </a:rPr>
              <a:t> a .z –vel </a:t>
            </a:r>
            <a:r>
              <a:rPr lang="en-US" dirty="0" err="1">
                <a:sym typeface="Symbol" pitchFamily="18" charset="2"/>
              </a:rPr>
              <a:t>osztás</a:t>
            </a:r>
            <a:r>
              <a:rPr lang="en-US" dirty="0">
                <a:sym typeface="Symbol" pitchFamily="18" charset="2"/>
              </a:rPr>
              <a:t> </a:t>
            </a:r>
            <a:r>
              <a:rPr lang="en-US" dirty="0" err="1">
                <a:sym typeface="Symbol" pitchFamily="18" charset="2"/>
              </a:rPr>
              <a:t>nem</a:t>
            </a:r>
            <a:r>
              <a:rPr lang="en-US" dirty="0">
                <a:sym typeface="Symbol" pitchFamily="18" charset="2"/>
              </a:rPr>
              <a:t> fog </a:t>
            </a:r>
            <a:r>
              <a:rPr lang="en-US" dirty="0" err="1">
                <a:sym typeface="Symbol" pitchFamily="18" charset="2"/>
              </a:rPr>
              <a:t>kelleni</a:t>
            </a:r>
            <a:endParaRPr lang="en-US" dirty="0">
              <a:sym typeface="Symbol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73563228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Offset limited parallax</a:t>
            </a:r>
          </a:p>
        </p:txBody>
      </p:sp>
      <p:sp>
        <p:nvSpPr>
          <p:cNvPr id="6" name="Freeform 34">
            <a:extLst>
              <a:ext uri="{FF2B5EF4-FFF2-40B4-BE49-F238E27FC236}">
                <a16:creationId xmlns:a16="http://schemas.microsoft.com/office/drawing/2014/main" xmlns="" id="{A57A83E7-029D-409E-8D64-61FCA7531C5D}"/>
              </a:ext>
            </a:extLst>
          </p:cNvPr>
          <p:cNvSpPr>
            <a:spLocks/>
          </p:cNvSpPr>
          <p:nvPr/>
        </p:nvSpPr>
        <p:spPr bwMode="auto">
          <a:xfrm>
            <a:off x="862419" y="3348613"/>
            <a:ext cx="5486400" cy="876300"/>
          </a:xfrm>
          <a:custGeom>
            <a:avLst/>
            <a:gdLst/>
            <a:ahLst/>
            <a:cxnLst>
              <a:cxn ang="0">
                <a:pos x="0" y="416"/>
              </a:cxn>
              <a:cxn ang="0">
                <a:pos x="432" y="416"/>
              </a:cxn>
              <a:cxn ang="0">
                <a:pos x="528" y="176"/>
              </a:cxn>
              <a:cxn ang="0">
                <a:pos x="1008" y="224"/>
              </a:cxn>
              <a:cxn ang="0">
                <a:pos x="1488" y="128"/>
              </a:cxn>
              <a:cxn ang="0">
                <a:pos x="1584" y="368"/>
              </a:cxn>
              <a:cxn ang="0">
                <a:pos x="1888" y="552"/>
              </a:cxn>
              <a:cxn ang="0">
                <a:pos x="2208" y="368"/>
              </a:cxn>
              <a:cxn ang="0">
                <a:pos x="2680" y="32"/>
              </a:cxn>
              <a:cxn ang="0">
                <a:pos x="3072" y="176"/>
              </a:cxn>
              <a:cxn ang="0">
                <a:pos x="3456" y="320"/>
              </a:cxn>
            </a:cxnLst>
            <a:rect l="0" t="0" r="r" b="b"/>
            <a:pathLst>
              <a:path w="3456" h="552">
                <a:moveTo>
                  <a:pt x="0" y="416"/>
                </a:moveTo>
                <a:cubicBezTo>
                  <a:pt x="172" y="436"/>
                  <a:pt x="344" y="456"/>
                  <a:pt x="432" y="416"/>
                </a:cubicBezTo>
                <a:cubicBezTo>
                  <a:pt x="520" y="376"/>
                  <a:pt x="432" y="208"/>
                  <a:pt x="528" y="176"/>
                </a:cubicBezTo>
                <a:cubicBezTo>
                  <a:pt x="624" y="144"/>
                  <a:pt x="848" y="232"/>
                  <a:pt x="1008" y="224"/>
                </a:cubicBezTo>
                <a:cubicBezTo>
                  <a:pt x="1168" y="216"/>
                  <a:pt x="1392" y="104"/>
                  <a:pt x="1488" y="128"/>
                </a:cubicBezTo>
                <a:cubicBezTo>
                  <a:pt x="1584" y="152"/>
                  <a:pt x="1517" y="297"/>
                  <a:pt x="1584" y="368"/>
                </a:cubicBezTo>
                <a:cubicBezTo>
                  <a:pt x="1651" y="439"/>
                  <a:pt x="1784" y="552"/>
                  <a:pt x="1888" y="552"/>
                </a:cubicBezTo>
                <a:cubicBezTo>
                  <a:pt x="1992" y="552"/>
                  <a:pt x="2076" y="455"/>
                  <a:pt x="2208" y="368"/>
                </a:cubicBezTo>
                <a:cubicBezTo>
                  <a:pt x="2340" y="281"/>
                  <a:pt x="2536" y="64"/>
                  <a:pt x="2680" y="32"/>
                </a:cubicBezTo>
                <a:cubicBezTo>
                  <a:pt x="2824" y="0"/>
                  <a:pt x="2943" y="128"/>
                  <a:pt x="3072" y="176"/>
                </a:cubicBezTo>
                <a:cubicBezTo>
                  <a:pt x="3201" y="224"/>
                  <a:pt x="3324" y="248"/>
                  <a:pt x="3456" y="320"/>
                </a:cubicBezTo>
              </a:path>
            </a:pathLst>
          </a:custGeom>
          <a:noFill/>
          <a:ln w="50800" cap="flat" cmpd="sng">
            <a:solidFill>
              <a:schemeClr val="tx1"/>
            </a:solidFill>
            <a:prstDash val="solid"/>
            <a:round/>
            <a:headEnd type="none" w="med" len="med"/>
            <a:tailEnd type="none" w="lg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" name="Text Box 35">
            <a:extLst>
              <a:ext uri="{FF2B5EF4-FFF2-40B4-BE49-F238E27FC236}">
                <a16:creationId xmlns:a16="http://schemas.microsoft.com/office/drawing/2014/main" xmlns="" id="{44D8949C-C916-4A46-8618-D0FF640EFA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64625" y="3648384"/>
            <a:ext cx="1934632" cy="369332"/>
          </a:xfrm>
          <a:prstGeom prst="rect">
            <a:avLst/>
          </a:prstGeom>
          <a:noFill/>
          <a:ln w="50800">
            <a:noFill/>
            <a:miter lim="800000"/>
            <a:headEnd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dirty="0"/>
              <a:t>Displacement map</a:t>
            </a:r>
          </a:p>
        </p:txBody>
      </p:sp>
      <p:sp>
        <p:nvSpPr>
          <p:cNvPr id="8" name="Line 36">
            <a:extLst>
              <a:ext uri="{FF2B5EF4-FFF2-40B4-BE49-F238E27FC236}">
                <a16:creationId xmlns:a16="http://schemas.microsoft.com/office/drawing/2014/main" xmlns="" id="{DB1763E3-DAE0-4914-B864-DE599A4C0840}"/>
              </a:ext>
            </a:extLst>
          </p:cNvPr>
          <p:cNvSpPr>
            <a:spLocks noChangeShapeType="1"/>
          </p:cNvSpPr>
          <p:nvPr/>
        </p:nvSpPr>
        <p:spPr bwMode="auto">
          <a:xfrm>
            <a:off x="1524000" y="3352800"/>
            <a:ext cx="6477000" cy="0"/>
          </a:xfrm>
          <a:prstGeom prst="line">
            <a:avLst/>
          </a:prstGeom>
          <a:noFill/>
          <a:ln w="50800">
            <a:solidFill>
              <a:srgbClr val="000080"/>
            </a:solidFill>
            <a:round/>
            <a:headEnd/>
            <a:tailEnd type="none" w="lg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9" name="Text Box 37">
            <a:extLst>
              <a:ext uri="{FF2B5EF4-FFF2-40B4-BE49-F238E27FC236}">
                <a16:creationId xmlns:a16="http://schemas.microsoft.com/office/drawing/2014/main" xmlns="" id="{0C4742C1-8C1E-40D2-B157-28D1B50D21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23100" y="2986087"/>
            <a:ext cx="1555750" cy="366713"/>
          </a:xfrm>
          <a:prstGeom prst="rect">
            <a:avLst/>
          </a:prstGeom>
          <a:noFill/>
          <a:ln w="50800">
            <a:noFill/>
            <a:miter lim="800000"/>
            <a:headEnd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hu-HU" dirty="0"/>
              <a:t>eredeti felület</a:t>
            </a:r>
            <a:endParaRPr lang="en-US" dirty="0"/>
          </a:p>
        </p:txBody>
      </p:sp>
      <p:sp>
        <p:nvSpPr>
          <p:cNvPr id="10" name="Line 38">
            <a:extLst>
              <a:ext uri="{FF2B5EF4-FFF2-40B4-BE49-F238E27FC236}">
                <a16:creationId xmlns:a16="http://schemas.microsoft.com/office/drawing/2014/main" xmlns="" id="{FD5990BA-7D03-4F46-A5C9-D2DD6EB254D2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2057400" y="2737177"/>
            <a:ext cx="1371588" cy="605422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/>
            <a:tailEnd type="triangle" w="lg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1" name="Line 39">
            <a:extLst>
              <a:ext uri="{FF2B5EF4-FFF2-40B4-BE49-F238E27FC236}">
                <a16:creationId xmlns:a16="http://schemas.microsoft.com/office/drawing/2014/main" xmlns="" id="{5FBC285C-3215-489B-89D4-A540BF11A42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428988" y="3352800"/>
            <a:ext cx="0" cy="611436"/>
          </a:xfrm>
          <a:prstGeom prst="line">
            <a:avLst/>
          </a:prstGeom>
          <a:noFill/>
          <a:ln w="50800">
            <a:solidFill>
              <a:srgbClr val="FF0000"/>
            </a:solidFill>
            <a:prstDash val="sysDot"/>
            <a:round/>
            <a:headEnd/>
            <a:tailEnd type="none" w="lg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2" name="Line 40">
            <a:extLst>
              <a:ext uri="{FF2B5EF4-FFF2-40B4-BE49-F238E27FC236}">
                <a16:creationId xmlns:a16="http://schemas.microsoft.com/office/drawing/2014/main" xmlns="" id="{AB6BF1D0-1F99-4EE8-8C2B-0186CA7AB37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523997" y="4220727"/>
            <a:ext cx="6330937" cy="26875"/>
          </a:xfrm>
          <a:prstGeom prst="line">
            <a:avLst/>
          </a:prstGeom>
          <a:noFill/>
          <a:ln w="50800">
            <a:solidFill>
              <a:schemeClr val="tx1"/>
            </a:solidFill>
            <a:prstDash val="dash"/>
            <a:round/>
            <a:headEnd/>
            <a:tailEnd type="none" w="lg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4" name="Text Box 43">
            <a:extLst>
              <a:ext uri="{FF2B5EF4-FFF2-40B4-BE49-F238E27FC236}">
                <a16:creationId xmlns:a16="http://schemas.microsoft.com/office/drawing/2014/main" xmlns="" id="{7A26EFD9-7157-48A6-8316-D1670F2821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32251" y="4345822"/>
            <a:ext cx="1911350" cy="366713"/>
          </a:xfrm>
          <a:prstGeom prst="rect">
            <a:avLst/>
          </a:prstGeom>
          <a:noFill/>
          <a:ln w="50800">
            <a:noFill/>
            <a:miter lim="800000"/>
            <a:headEnd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hu-HU" dirty="0"/>
              <a:t>új textúra pozíció</a:t>
            </a:r>
            <a:endParaRPr lang="en-US" dirty="0"/>
          </a:p>
        </p:txBody>
      </p:sp>
      <p:grpSp>
        <p:nvGrpSpPr>
          <p:cNvPr id="15" name="Group 44">
            <a:extLst>
              <a:ext uri="{FF2B5EF4-FFF2-40B4-BE49-F238E27FC236}">
                <a16:creationId xmlns:a16="http://schemas.microsoft.com/office/drawing/2014/main" xmlns="" id="{B075098D-43EE-4E3A-BD6A-99316637DB4A}"/>
              </a:ext>
            </a:extLst>
          </p:cNvPr>
          <p:cNvGrpSpPr>
            <a:grpSpLocks/>
          </p:cNvGrpSpPr>
          <p:nvPr/>
        </p:nvGrpSpPr>
        <p:grpSpPr bwMode="auto">
          <a:xfrm rot="1518968">
            <a:off x="313785" y="1744144"/>
            <a:ext cx="833438" cy="820737"/>
            <a:chOff x="720" y="1511"/>
            <a:chExt cx="525" cy="517"/>
          </a:xfrm>
        </p:grpSpPr>
        <p:sp>
          <p:nvSpPr>
            <p:cNvPr id="16" name="Line 45">
              <a:extLst>
                <a:ext uri="{FF2B5EF4-FFF2-40B4-BE49-F238E27FC236}">
                  <a16:creationId xmlns:a16="http://schemas.microsoft.com/office/drawing/2014/main" xmlns="" id="{55FA58E8-936C-4849-93A5-04E804F381B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20" y="1625"/>
              <a:ext cx="396" cy="15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" name="Line 46">
              <a:extLst>
                <a:ext uri="{FF2B5EF4-FFF2-40B4-BE49-F238E27FC236}">
                  <a16:creationId xmlns:a16="http://schemas.microsoft.com/office/drawing/2014/main" xmlns="" id="{1F2A4806-7E27-47AE-AF10-47A6CB7983E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20" y="1776"/>
              <a:ext cx="396" cy="15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" name="Oval 47">
              <a:extLst>
                <a:ext uri="{FF2B5EF4-FFF2-40B4-BE49-F238E27FC236}">
                  <a16:creationId xmlns:a16="http://schemas.microsoft.com/office/drawing/2014/main" xmlns="" id="{6DA1E8F2-FF71-43A2-A397-12F01F9464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4" y="1650"/>
              <a:ext cx="122" cy="252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" name="Oval 48">
              <a:extLst>
                <a:ext uri="{FF2B5EF4-FFF2-40B4-BE49-F238E27FC236}">
                  <a16:creationId xmlns:a16="http://schemas.microsoft.com/office/drawing/2014/main" xmlns="" id="{2729638A-60CB-4968-8CBB-B1DC4E339A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5" y="1700"/>
              <a:ext cx="61" cy="151"/>
            </a:xfrm>
            <a:prstGeom prst="ellipse">
              <a:avLst/>
            </a:prstGeom>
            <a:solidFill>
              <a:schemeClr val="bg2"/>
            </a:solidFill>
            <a:ln w="38100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Freeform 49">
              <a:extLst>
                <a:ext uri="{FF2B5EF4-FFF2-40B4-BE49-F238E27FC236}">
                  <a16:creationId xmlns:a16="http://schemas.microsoft.com/office/drawing/2014/main" xmlns="" id="{CE63C00B-6470-4F63-A23A-28FF63F02CB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5" y="1524"/>
              <a:ext cx="92" cy="101"/>
            </a:xfrm>
            <a:custGeom>
              <a:avLst/>
              <a:gdLst/>
              <a:ahLst/>
              <a:cxnLst>
                <a:cxn ang="0">
                  <a:pos x="0" y="192"/>
                </a:cxn>
                <a:cxn ang="0">
                  <a:pos x="96" y="144"/>
                </a:cxn>
                <a:cxn ang="0">
                  <a:pos x="144" y="0"/>
                </a:cxn>
              </a:cxnLst>
              <a:rect l="0" t="0" r="r" b="b"/>
              <a:pathLst>
                <a:path w="144" h="192">
                  <a:moveTo>
                    <a:pt x="0" y="192"/>
                  </a:moveTo>
                  <a:cubicBezTo>
                    <a:pt x="36" y="184"/>
                    <a:pt x="72" y="176"/>
                    <a:pt x="96" y="144"/>
                  </a:cubicBezTo>
                  <a:cubicBezTo>
                    <a:pt x="120" y="112"/>
                    <a:pt x="136" y="32"/>
                    <a:pt x="144" y="0"/>
                  </a:cubicBez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Freeform 50">
              <a:extLst>
                <a:ext uri="{FF2B5EF4-FFF2-40B4-BE49-F238E27FC236}">
                  <a16:creationId xmlns:a16="http://schemas.microsoft.com/office/drawing/2014/main" xmlns="" id="{7CBC1E59-1E36-4D04-842F-8F1507A594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6" y="1543"/>
              <a:ext cx="122" cy="82"/>
            </a:xfrm>
            <a:custGeom>
              <a:avLst/>
              <a:gdLst/>
              <a:ahLst/>
              <a:cxnLst>
                <a:cxn ang="0">
                  <a:pos x="0" y="156"/>
                </a:cxn>
                <a:cxn ang="0">
                  <a:pos x="132" y="120"/>
                </a:cxn>
                <a:cxn ang="0">
                  <a:pos x="192" y="0"/>
                </a:cxn>
              </a:cxnLst>
              <a:rect l="0" t="0" r="r" b="b"/>
              <a:pathLst>
                <a:path w="192" h="156">
                  <a:moveTo>
                    <a:pt x="0" y="156"/>
                  </a:moveTo>
                  <a:cubicBezTo>
                    <a:pt x="22" y="150"/>
                    <a:pt x="100" y="146"/>
                    <a:pt x="132" y="120"/>
                  </a:cubicBezTo>
                  <a:cubicBezTo>
                    <a:pt x="164" y="94"/>
                    <a:pt x="180" y="25"/>
                    <a:pt x="192" y="0"/>
                  </a:cubicBez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" name="Freeform 51">
              <a:extLst>
                <a:ext uri="{FF2B5EF4-FFF2-40B4-BE49-F238E27FC236}">
                  <a16:creationId xmlns:a16="http://schemas.microsoft.com/office/drawing/2014/main" xmlns="" id="{10D027AD-21CF-440A-B7A0-1C179F3F14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5" y="1902"/>
              <a:ext cx="160" cy="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44" y="48"/>
                </a:cxn>
                <a:cxn ang="0">
                  <a:pos x="252" y="144"/>
                </a:cxn>
              </a:cxnLst>
              <a:rect l="0" t="0" r="r" b="b"/>
              <a:pathLst>
                <a:path w="252" h="144">
                  <a:moveTo>
                    <a:pt x="0" y="0"/>
                  </a:moveTo>
                  <a:cubicBezTo>
                    <a:pt x="56" y="8"/>
                    <a:pt x="102" y="24"/>
                    <a:pt x="144" y="48"/>
                  </a:cubicBezTo>
                  <a:cubicBezTo>
                    <a:pt x="186" y="72"/>
                    <a:pt x="230" y="124"/>
                    <a:pt x="252" y="144"/>
                  </a:cubicBez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" name="Freeform 52">
              <a:extLst>
                <a:ext uri="{FF2B5EF4-FFF2-40B4-BE49-F238E27FC236}">
                  <a16:creationId xmlns:a16="http://schemas.microsoft.com/office/drawing/2014/main" xmlns="" id="{D4CAC37C-19B2-4D6B-87CA-F535BDFDFE4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5" y="1902"/>
              <a:ext cx="92" cy="12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20" y="144"/>
                </a:cxn>
                <a:cxn ang="0">
                  <a:pos x="144" y="240"/>
                </a:cxn>
              </a:cxnLst>
              <a:rect l="0" t="0" r="r" b="b"/>
              <a:pathLst>
                <a:path w="144" h="240">
                  <a:moveTo>
                    <a:pt x="0" y="0"/>
                  </a:moveTo>
                  <a:cubicBezTo>
                    <a:pt x="20" y="24"/>
                    <a:pt x="96" y="104"/>
                    <a:pt x="120" y="144"/>
                  </a:cubicBezTo>
                  <a:cubicBezTo>
                    <a:pt x="144" y="184"/>
                    <a:pt x="139" y="220"/>
                    <a:pt x="144" y="240"/>
                  </a:cubicBez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" name="Freeform 53">
              <a:extLst>
                <a:ext uri="{FF2B5EF4-FFF2-40B4-BE49-F238E27FC236}">
                  <a16:creationId xmlns:a16="http://schemas.microsoft.com/office/drawing/2014/main" xmlns="" id="{0405986B-B290-4BBF-9443-301C725C94E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5" y="1902"/>
              <a:ext cx="31" cy="12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8" y="144"/>
                </a:cxn>
                <a:cxn ang="0">
                  <a:pos x="0" y="240"/>
                </a:cxn>
              </a:cxnLst>
              <a:rect l="0" t="0" r="r" b="b"/>
              <a:pathLst>
                <a:path w="48" h="240">
                  <a:moveTo>
                    <a:pt x="0" y="0"/>
                  </a:moveTo>
                  <a:cubicBezTo>
                    <a:pt x="24" y="52"/>
                    <a:pt x="48" y="104"/>
                    <a:pt x="48" y="144"/>
                  </a:cubicBezTo>
                  <a:cubicBezTo>
                    <a:pt x="48" y="184"/>
                    <a:pt x="24" y="212"/>
                    <a:pt x="0" y="240"/>
                  </a:cubicBez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" name="Freeform 54">
              <a:extLst>
                <a:ext uri="{FF2B5EF4-FFF2-40B4-BE49-F238E27FC236}">
                  <a16:creationId xmlns:a16="http://schemas.microsoft.com/office/drawing/2014/main" xmlns="" id="{B29B1EB0-12C8-4A7B-AB80-8B641BA4BEA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1" y="1511"/>
              <a:ext cx="33" cy="114"/>
            </a:xfrm>
            <a:custGeom>
              <a:avLst/>
              <a:gdLst/>
              <a:ahLst/>
              <a:cxnLst>
                <a:cxn ang="0">
                  <a:pos x="0" y="216"/>
                </a:cxn>
                <a:cxn ang="0">
                  <a:pos x="48" y="96"/>
                </a:cxn>
                <a:cxn ang="0">
                  <a:pos x="24" y="0"/>
                </a:cxn>
              </a:cxnLst>
              <a:rect l="0" t="0" r="r" b="b"/>
              <a:pathLst>
                <a:path w="52" h="216">
                  <a:moveTo>
                    <a:pt x="0" y="216"/>
                  </a:moveTo>
                  <a:cubicBezTo>
                    <a:pt x="8" y="196"/>
                    <a:pt x="44" y="132"/>
                    <a:pt x="48" y="96"/>
                  </a:cubicBezTo>
                  <a:cubicBezTo>
                    <a:pt x="52" y="60"/>
                    <a:pt x="29" y="20"/>
                    <a:pt x="24" y="0"/>
                  </a:cubicBez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8" name="Line 57">
            <a:extLst>
              <a:ext uri="{FF2B5EF4-FFF2-40B4-BE49-F238E27FC236}">
                <a16:creationId xmlns:a16="http://schemas.microsoft.com/office/drawing/2014/main" xmlns="" id="{DE49CD96-BE0F-4EA4-A67F-6FD1BAC80ED3}"/>
              </a:ext>
            </a:extLst>
          </p:cNvPr>
          <p:cNvSpPr>
            <a:spLocks noChangeShapeType="1"/>
          </p:cNvSpPr>
          <p:nvPr/>
        </p:nvSpPr>
        <p:spPr bwMode="auto">
          <a:xfrm>
            <a:off x="4668397" y="2777169"/>
            <a:ext cx="0" cy="1600200"/>
          </a:xfrm>
          <a:prstGeom prst="line">
            <a:avLst/>
          </a:prstGeom>
          <a:noFill/>
          <a:ln w="12700" cap="rnd">
            <a:solidFill>
              <a:srgbClr val="800080"/>
            </a:solidFill>
            <a:prstDash val="sysDot"/>
            <a:round/>
            <a:headEnd/>
            <a:tailEnd type="none" w="lg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9" name="Freeform 58">
            <a:extLst>
              <a:ext uri="{FF2B5EF4-FFF2-40B4-BE49-F238E27FC236}">
                <a16:creationId xmlns:a16="http://schemas.microsoft.com/office/drawing/2014/main" xmlns="" id="{8432ED0B-DB59-43AB-BA67-77D26495E22F}"/>
              </a:ext>
            </a:extLst>
          </p:cNvPr>
          <p:cNvSpPr>
            <a:spLocks/>
          </p:cNvSpPr>
          <p:nvPr/>
        </p:nvSpPr>
        <p:spPr bwMode="auto">
          <a:xfrm>
            <a:off x="4671738" y="2853313"/>
            <a:ext cx="1588" cy="4953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312"/>
              </a:cxn>
            </a:cxnLst>
            <a:rect l="0" t="0" r="r" b="b"/>
            <a:pathLst>
              <a:path w="1" h="312">
                <a:moveTo>
                  <a:pt x="0" y="0"/>
                </a:moveTo>
                <a:lnTo>
                  <a:pt x="0" y="312"/>
                </a:lnTo>
              </a:path>
            </a:pathLst>
          </a:custGeom>
          <a:noFill/>
          <a:ln w="25400" cap="flat" cmpd="sng">
            <a:solidFill>
              <a:srgbClr val="800080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0" name="Line 59">
            <a:extLst>
              <a:ext uri="{FF2B5EF4-FFF2-40B4-BE49-F238E27FC236}">
                <a16:creationId xmlns:a16="http://schemas.microsoft.com/office/drawing/2014/main" xmlns="" id="{EE4074D3-9CB3-481F-AABC-2FDD202C6B89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663807" y="4209502"/>
            <a:ext cx="0" cy="838200"/>
          </a:xfrm>
          <a:prstGeom prst="line">
            <a:avLst/>
          </a:prstGeom>
          <a:noFill/>
          <a:ln w="25400">
            <a:solidFill>
              <a:srgbClr val="800080"/>
            </a:solidFill>
            <a:round/>
            <a:headEnd/>
            <a:tailEnd type="triangle" w="lg" len="lg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1" name="Text Box 60">
            <a:extLst>
              <a:ext uri="{FF2B5EF4-FFF2-40B4-BE49-F238E27FC236}">
                <a16:creationId xmlns:a16="http://schemas.microsoft.com/office/drawing/2014/main" xmlns="" id="{98BABF1A-7A8C-49D4-B956-DE62B5131A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30690" y="2297330"/>
            <a:ext cx="717550" cy="366713"/>
          </a:xfrm>
          <a:prstGeom prst="rect">
            <a:avLst/>
          </a:prstGeom>
          <a:noFill/>
          <a:ln w="50800">
            <a:noFill/>
            <a:miter lim="800000"/>
            <a:headEnd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dirty="0"/>
              <a:t>scale</a:t>
            </a:r>
          </a:p>
        </p:txBody>
      </p:sp>
      <p:sp>
        <p:nvSpPr>
          <p:cNvPr id="33" name="Oval 62">
            <a:extLst>
              <a:ext uri="{FF2B5EF4-FFF2-40B4-BE49-F238E27FC236}">
                <a16:creationId xmlns:a16="http://schemas.microsoft.com/office/drawing/2014/main" xmlns="" id="{46B0000E-D739-4307-AA2B-C7CF7D7C13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1726" y="4147828"/>
            <a:ext cx="152400" cy="1524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 type="none" w="lg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4" name="Arc 63">
            <a:extLst>
              <a:ext uri="{FF2B5EF4-FFF2-40B4-BE49-F238E27FC236}">
                <a16:creationId xmlns:a16="http://schemas.microsoft.com/office/drawing/2014/main" xmlns="" id="{67CFC91E-0A17-4208-8427-78BF3B520E5B}"/>
              </a:ext>
            </a:extLst>
          </p:cNvPr>
          <p:cNvSpPr>
            <a:spLocks/>
          </p:cNvSpPr>
          <p:nvPr/>
        </p:nvSpPr>
        <p:spPr bwMode="auto">
          <a:xfrm rot="10107907" flipH="1">
            <a:off x="3371970" y="3415964"/>
            <a:ext cx="569607" cy="496335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50800">
            <a:solidFill>
              <a:srgbClr val="800080"/>
            </a:solidFill>
            <a:round/>
            <a:headEnd/>
            <a:tailEnd type="triangle" w="lg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5" name="Line 39">
            <a:extLst>
              <a:ext uri="{FF2B5EF4-FFF2-40B4-BE49-F238E27FC236}">
                <a16:creationId xmlns:a16="http://schemas.microsoft.com/office/drawing/2014/main" xmlns="" id="{7A21370F-3D71-4D2E-A4E9-D40E30E78FF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887926" y="3342598"/>
            <a:ext cx="0" cy="866903"/>
          </a:xfrm>
          <a:prstGeom prst="line">
            <a:avLst/>
          </a:prstGeom>
          <a:noFill/>
          <a:ln w="50800">
            <a:solidFill>
              <a:srgbClr val="00B0F0"/>
            </a:solidFill>
            <a:prstDash val="sysDot"/>
            <a:round/>
            <a:headEnd/>
            <a:tailEnd type="none" w="lg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" name="Left Brace 2">
            <a:extLst>
              <a:ext uri="{FF2B5EF4-FFF2-40B4-BE49-F238E27FC236}">
                <a16:creationId xmlns:a16="http://schemas.microsoft.com/office/drawing/2014/main" xmlns="" id="{9868F693-C0C6-428D-936C-15D6AB48E35B}"/>
              </a:ext>
            </a:extLst>
          </p:cNvPr>
          <p:cNvSpPr/>
          <p:nvPr/>
        </p:nvSpPr>
        <p:spPr>
          <a:xfrm rot="5400000">
            <a:off x="3555559" y="2323775"/>
            <a:ext cx="205796" cy="458939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0233C952-91CE-4BAB-B0AD-9315E583984E}"/>
              </a:ext>
            </a:extLst>
          </p:cNvPr>
          <p:cNvSpPr txBox="1"/>
          <p:nvPr/>
        </p:nvSpPr>
        <p:spPr>
          <a:xfrm>
            <a:off x="3401735" y="2082817"/>
            <a:ext cx="5100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dxy</a:t>
            </a:r>
            <a:endParaRPr lang="hu-HU" dirty="0"/>
          </a:p>
        </p:txBody>
      </p:sp>
      <p:sp>
        <p:nvSpPr>
          <p:cNvPr id="37" name="Left Brace 36">
            <a:extLst>
              <a:ext uri="{FF2B5EF4-FFF2-40B4-BE49-F238E27FC236}">
                <a16:creationId xmlns:a16="http://schemas.microsoft.com/office/drawing/2014/main" xmlns="" id="{F05845F5-93C3-4321-B3CF-7E9172B00A7A}"/>
              </a:ext>
            </a:extLst>
          </p:cNvPr>
          <p:cNvSpPr/>
          <p:nvPr/>
        </p:nvSpPr>
        <p:spPr>
          <a:xfrm rot="5400000">
            <a:off x="2623692" y="1888757"/>
            <a:ext cx="205796" cy="1338381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F9401FE4-4F67-447A-B4A8-D8AA8DCE3F40}"/>
              </a:ext>
            </a:extLst>
          </p:cNvPr>
          <p:cNvSpPr txBox="1"/>
          <p:nvPr/>
        </p:nvSpPr>
        <p:spPr>
          <a:xfrm>
            <a:off x="2183980" y="2087027"/>
            <a:ext cx="1134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viewDir.xy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9940948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zöveg helye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const </a:t>
            </a:r>
            <a:r>
              <a:rPr lang="en-US" sz="2000" dirty="0" err="1"/>
              <a:t>aiScene</a:t>
            </a:r>
            <a:r>
              <a:rPr lang="en-US" sz="2000" dirty="0"/>
              <a:t> * scene = </a:t>
            </a:r>
            <a:r>
              <a:rPr lang="en-US" sz="2000" dirty="0" err="1"/>
              <a:t>importer.ReadFile</a:t>
            </a:r>
            <a:r>
              <a:rPr lang="en-US" sz="2000" dirty="0"/>
              <a:t>(path, </a:t>
            </a:r>
            <a:r>
              <a:rPr lang="en-US" sz="2000" dirty="0" err="1"/>
              <a:t>aiProcess_Triangulate</a:t>
            </a:r>
            <a:r>
              <a:rPr lang="en-US" sz="2000" dirty="0"/>
              <a:t> | </a:t>
            </a:r>
            <a:r>
              <a:rPr lang="en-US" sz="2000" dirty="0" err="1"/>
              <a:t>aiProcess_GenNormals</a:t>
            </a:r>
            <a:r>
              <a:rPr lang="en-US" sz="2000" dirty="0"/>
              <a:t> | </a:t>
            </a:r>
            <a:r>
              <a:rPr lang="en-US" sz="2000" dirty="0" err="1">
                <a:solidFill>
                  <a:srgbClr val="FF0000"/>
                </a:solidFill>
              </a:rPr>
              <a:t>aiProcess_CalcTangentSpace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/>
              <a:t>| </a:t>
            </a:r>
            <a:r>
              <a:rPr lang="en-US" sz="2000" dirty="0" err="1"/>
              <a:t>aiProcess_GenUVCoords</a:t>
            </a:r>
            <a:r>
              <a:rPr lang="en-US" sz="2000" dirty="0"/>
              <a:t>);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xmlns="" id="{13397F04-F22D-49B7-9111-3E764FC17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76200"/>
            <a:ext cx="8839200" cy="685800"/>
          </a:xfrm>
        </p:spPr>
        <p:txBody>
          <a:bodyPr/>
          <a:lstStyle/>
          <a:p>
            <a:r>
              <a:rPr lang="en-US" sz="4000" dirty="0"/>
              <a:t>Egg/Importer.cpp</a:t>
            </a:r>
            <a:endParaRPr lang="hu-HU" sz="4000" dirty="0"/>
          </a:p>
        </p:txBody>
      </p:sp>
      <p:sp>
        <p:nvSpPr>
          <p:cNvPr id="4" name="Rounded Rectangle 3"/>
          <p:cNvSpPr/>
          <p:nvPr/>
        </p:nvSpPr>
        <p:spPr>
          <a:xfrm>
            <a:off x="2971800" y="4724400"/>
            <a:ext cx="4114800" cy="1524000"/>
          </a:xfrm>
          <a:prstGeom prst="round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 smtClean="0">
                <a:solidFill>
                  <a:schemeClr val="tx1"/>
                </a:solidFill>
                <a:latin typeface="Bauhaus 93" panose="04030905020B02020C02" pitchFamily="82" charset="0"/>
              </a:rPr>
              <a:t>már benne van</a:t>
            </a:r>
            <a:endParaRPr lang="en-US" dirty="0">
              <a:solidFill>
                <a:schemeClr val="tx1"/>
              </a:solidFill>
              <a:latin typeface="Bauhaus 93" panose="04030905020B02020C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139578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zöveg helye 2"/>
          <p:cNvSpPr>
            <a:spLocks noGrp="1"/>
          </p:cNvSpPr>
          <p:nvPr>
            <p:ph type="body" sz="quarter" idx="13"/>
          </p:nvPr>
        </p:nvSpPr>
        <p:spPr>
          <a:xfrm>
            <a:off x="152400" y="914400"/>
            <a:ext cx="8839200" cy="5791200"/>
          </a:xfrm>
          <a:solidFill>
            <a:schemeClr val="accent5">
              <a:lumMod val="40000"/>
              <a:lumOff val="60000"/>
            </a:schemeClr>
          </a:solidFill>
        </p:spPr>
        <p:txBody>
          <a:bodyPr>
            <a:normAutofit/>
          </a:bodyPr>
          <a:lstStyle/>
          <a:p>
            <a:r>
              <a:rPr lang="hu-HU" sz="2400" dirty="0"/>
              <a:t>float2 </a:t>
            </a:r>
            <a:r>
              <a:rPr lang="en-US" sz="2400" dirty="0" err="1"/>
              <a:t>offset_limited</a:t>
            </a:r>
            <a:r>
              <a:rPr lang="en-US" sz="2400" dirty="0"/>
              <a:t>_</a:t>
            </a:r>
            <a:r>
              <a:rPr lang="hu-HU" sz="2400" dirty="0" err="1"/>
              <a:t>parallax</a:t>
            </a:r>
            <a:r>
              <a:rPr lang="hu-HU" sz="2400" dirty="0"/>
              <a:t>(float2 </a:t>
            </a:r>
            <a:r>
              <a:rPr lang="hu-HU" sz="2400" dirty="0" err="1"/>
              <a:t>tex</a:t>
            </a:r>
            <a:r>
              <a:rPr lang="hu-HU" sz="2400" dirty="0"/>
              <a:t>, float3 </a:t>
            </a:r>
            <a:r>
              <a:rPr lang="hu-HU" sz="2400" dirty="0" err="1"/>
              <a:t>viewDirTS</a:t>
            </a:r>
            <a:r>
              <a:rPr lang="hu-HU" sz="2400" dirty="0"/>
              <a:t>)</a:t>
            </a:r>
          </a:p>
          <a:p>
            <a:r>
              <a:rPr lang="hu-HU" sz="2400" dirty="0"/>
              <a:t>{</a:t>
            </a:r>
          </a:p>
          <a:p>
            <a:r>
              <a:rPr lang="hu-HU" sz="2400" dirty="0"/>
              <a:t>    </a:t>
            </a:r>
            <a:r>
              <a:rPr lang="hu-HU" sz="2400" dirty="0" err="1"/>
              <a:t>float</a:t>
            </a:r>
            <a:r>
              <a:rPr lang="hu-HU" sz="2400" dirty="0"/>
              <a:t> </a:t>
            </a:r>
            <a:r>
              <a:rPr lang="hu-HU" sz="2400" dirty="0" err="1"/>
              <a:t>height</a:t>
            </a:r>
            <a:r>
              <a:rPr lang="hu-HU" sz="2400" dirty="0"/>
              <a:t> = </a:t>
            </a:r>
            <a:r>
              <a:rPr lang="hu-HU" sz="2400" dirty="0" err="1"/>
              <a:t>DepthAt</a:t>
            </a:r>
            <a:r>
              <a:rPr lang="hu-HU" sz="2400" dirty="0"/>
              <a:t>(</a:t>
            </a:r>
            <a:r>
              <a:rPr lang="hu-HU" sz="2400" dirty="0" err="1"/>
              <a:t>tex</a:t>
            </a:r>
            <a:r>
              <a:rPr lang="hu-HU" sz="2400" dirty="0"/>
              <a:t>) * HEIGHT_SCALE;</a:t>
            </a:r>
          </a:p>
          <a:p>
            <a:r>
              <a:rPr lang="hu-HU" sz="2400" dirty="0"/>
              <a:t>    float2 </a:t>
            </a:r>
            <a:r>
              <a:rPr lang="hu-HU" sz="2400" dirty="0" err="1"/>
              <a:t>dtxy</a:t>
            </a:r>
            <a:r>
              <a:rPr lang="hu-HU" sz="2400" dirty="0"/>
              <a:t> = (</a:t>
            </a:r>
            <a:r>
              <a:rPr lang="hu-HU" sz="2400" dirty="0" err="1"/>
              <a:t>viewDirTS.xy</a:t>
            </a:r>
            <a:r>
              <a:rPr lang="hu-HU" sz="2400" dirty="0"/>
              <a:t> </a:t>
            </a:r>
            <a:r>
              <a:rPr lang="hu-HU" sz="2400" strike="sngStrike" dirty="0">
                <a:solidFill>
                  <a:srgbClr val="FF0000"/>
                </a:solidFill>
              </a:rPr>
              <a:t>/ </a:t>
            </a:r>
            <a:r>
              <a:rPr lang="hu-HU" sz="2400" strike="sngStrike" dirty="0" err="1">
                <a:solidFill>
                  <a:srgbClr val="FF0000"/>
                </a:solidFill>
              </a:rPr>
              <a:t>viewDirTS.z</a:t>
            </a:r>
            <a:r>
              <a:rPr lang="hu-HU" sz="2400" dirty="0"/>
              <a:t>) * </a:t>
            </a:r>
            <a:r>
              <a:rPr lang="hu-HU" sz="2400" dirty="0" err="1"/>
              <a:t>height</a:t>
            </a:r>
            <a:r>
              <a:rPr lang="hu-HU" sz="2400" dirty="0"/>
              <a:t>;</a:t>
            </a:r>
          </a:p>
          <a:p>
            <a:r>
              <a:rPr lang="hu-HU" sz="2400" dirty="0"/>
              <a:t>    </a:t>
            </a:r>
            <a:r>
              <a:rPr lang="hu-HU" sz="2400" dirty="0" err="1"/>
              <a:t>return</a:t>
            </a:r>
            <a:r>
              <a:rPr lang="hu-HU" sz="2400" dirty="0"/>
              <a:t> </a:t>
            </a:r>
            <a:r>
              <a:rPr lang="hu-HU" sz="2400" dirty="0" err="1"/>
              <a:t>tex</a:t>
            </a:r>
            <a:r>
              <a:rPr lang="hu-HU" sz="2400" dirty="0"/>
              <a:t> - </a:t>
            </a:r>
            <a:r>
              <a:rPr lang="hu-HU" sz="2400" dirty="0" err="1"/>
              <a:t>dtxy</a:t>
            </a:r>
            <a:r>
              <a:rPr lang="hu-HU" sz="2400" dirty="0"/>
              <a:t>;</a:t>
            </a:r>
          </a:p>
          <a:p>
            <a:r>
              <a:rPr lang="hu-HU" sz="2400" dirty="0"/>
              <a:t>}</a:t>
            </a:r>
            <a:endParaRPr lang="hu-HU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xmlns="" id="{13397F04-F22D-49B7-9111-3E764FC17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76200"/>
            <a:ext cx="8839200" cy="685800"/>
          </a:xfrm>
        </p:spPr>
        <p:txBody>
          <a:bodyPr/>
          <a:lstStyle/>
          <a:p>
            <a:r>
              <a:rPr lang="en-US" sz="4000" dirty="0" err="1"/>
              <a:t>offset_limited_parallax</a:t>
            </a:r>
            <a:r>
              <a:rPr lang="en-US" sz="4000" dirty="0"/>
              <a:t> </a:t>
            </a:r>
            <a:r>
              <a:rPr lang="en-US" sz="2400" dirty="0"/>
              <a:t>(PS)</a:t>
            </a:r>
            <a:endParaRPr lang="hu-HU" sz="2400" dirty="0"/>
          </a:p>
        </p:txBody>
      </p:sp>
    </p:spTree>
    <p:extLst>
      <p:ext uri="{BB962C8B-B14F-4D97-AF65-F5344CB8AC3E}">
        <p14:creationId xmlns:p14="http://schemas.microsoft.com/office/powerpoint/2010/main" val="324922767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Jelenlegi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425F3D46-5B9F-4BDC-A31D-D1D639FFB9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8800" y="611187"/>
            <a:ext cx="2076450" cy="59721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F831F611-67C2-4DA7-9326-6241D142CD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5300" y="639762"/>
            <a:ext cx="161925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87817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Hova</a:t>
            </a:r>
            <a:r>
              <a:rPr lang="en-US" dirty="0"/>
              <a:t> </a:t>
            </a:r>
            <a:r>
              <a:rPr lang="en-US" dirty="0" err="1"/>
              <a:t>tovább</a:t>
            </a:r>
            <a:r>
              <a:rPr lang="en-US" dirty="0"/>
              <a:t>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92B217FF-15A5-4256-BD1D-D0784D404F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Az </a:t>
            </a:r>
            <a:r>
              <a:rPr lang="en-US" dirty="0" err="1"/>
              <a:t>érdeklődők</a:t>
            </a:r>
            <a:r>
              <a:rPr lang="en-US" dirty="0"/>
              <a:t> </a:t>
            </a:r>
            <a:r>
              <a:rPr lang="en-US" dirty="0" err="1"/>
              <a:t>számára</a:t>
            </a:r>
            <a:r>
              <a:rPr lang="en-US" dirty="0"/>
              <a:t>: a parallax </a:t>
            </a:r>
            <a:r>
              <a:rPr lang="en-US" dirty="0" err="1"/>
              <a:t>hatást</a:t>
            </a:r>
            <a:r>
              <a:rPr lang="en-US" dirty="0"/>
              <a:t> </a:t>
            </a:r>
            <a:r>
              <a:rPr lang="en-US" dirty="0" err="1"/>
              <a:t>lehet</a:t>
            </a:r>
            <a:r>
              <a:rPr lang="en-US" dirty="0"/>
              <a:t> </a:t>
            </a:r>
            <a:r>
              <a:rPr lang="en-US" dirty="0" err="1"/>
              <a:t>tovább</a:t>
            </a:r>
            <a:r>
              <a:rPr lang="en-US" dirty="0"/>
              <a:t> </a:t>
            </a:r>
            <a:r>
              <a:rPr lang="en-US" dirty="0" err="1"/>
              <a:t>fokozni</a:t>
            </a:r>
            <a:r>
              <a:rPr lang="en-US" dirty="0"/>
              <a:t> </a:t>
            </a:r>
            <a:r>
              <a:rPr lang="en-US" dirty="0" err="1"/>
              <a:t>két</a:t>
            </a:r>
            <a:r>
              <a:rPr lang="en-US" dirty="0"/>
              <a:t> </a:t>
            </a:r>
            <a:r>
              <a:rPr lang="en-US" dirty="0" err="1"/>
              <a:t>irányba</a:t>
            </a:r>
            <a:r>
              <a:rPr lang="en-US" dirty="0"/>
              <a:t>:</a:t>
            </a:r>
          </a:p>
          <a:p>
            <a:pPr lvl="1"/>
            <a:r>
              <a:rPr lang="en-US" dirty="0">
                <a:sym typeface="Symbol" pitchFamily="18" charset="2"/>
              </a:rPr>
              <a:t>Linear search parallax</a:t>
            </a:r>
          </a:p>
          <a:p>
            <a:pPr lvl="1"/>
            <a:r>
              <a:rPr lang="en-US" dirty="0">
                <a:sym typeface="Symbol" pitchFamily="18" charset="2"/>
              </a:rPr>
              <a:t>Occlusion parallax</a:t>
            </a:r>
          </a:p>
          <a:p>
            <a:pPr marL="0" indent="0">
              <a:buNone/>
            </a:pPr>
            <a:endParaRPr lang="en-US" dirty="0">
              <a:sym typeface="Symbol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1017930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zöveg helye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000" dirty="0"/>
              <a:t>std::vector&lt;unsigned int&gt; indices;</a:t>
            </a:r>
          </a:p>
          <a:p>
            <a:r>
              <a:rPr lang="en-US" sz="2000" dirty="0"/>
              <a:t>std::vector&lt;</a:t>
            </a:r>
            <a:r>
              <a:rPr lang="en-US" sz="2000" dirty="0" err="1">
                <a:solidFill>
                  <a:srgbClr val="FF0000"/>
                </a:solidFill>
              </a:rPr>
              <a:t>PNTTB_Vertex</a:t>
            </a:r>
            <a:r>
              <a:rPr lang="en-US" sz="2000" dirty="0"/>
              <a:t>&gt; vertices;</a:t>
            </a:r>
          </a:p>
          <a:p>
            <a:r>
              <a:rPr lang="en-US" sz="2000" dirty="0" err="1"/>
              <a:t>indices.reserve</a:t>
            </a:r>
            <a:r>
              <a:rPr lang="en-US" sz="2000" dirty="0"/>
              <a:t>(mesh-&gt;</a:t>
            </a:r>
            <a:r>
              <a:rPr lang="en-US" sz="2000" dirty="0" err="1"/>
              <a:t>mNumFaces</a:t>
            </a:r>
            <a:r>
              <a:rPr lang="en-US" sz="2000" dirty="0"/>
              <a:t>);</a:t>
            </a:r>
          </a:p>
          <a:p>
            <a:r>
              <a:rPr lang="en-US" sz="2000" dirty="0" err="1"/>
              <a:t>vertices.reserve</a:t>
            </a:r>
            <a:r>
              <a:rPr lang="en-US" sz="2000" dirty="0"/>
              <a:t>(mesh-&gt;</a:t>
            </a:r>
            <a:r>
              <a:rPr lang="en-US" sz="2000" dirty="0" err="1"/>
              <a:t>mNumVertices</a:t>
            </a:r>
            <a:r>
              <a:rPr lang="en-US" sz="2000" dirty="0"/>
              <a:t>);</a:t>
            </a:r>
          </a:p>
          <a:p>
            <a:r>
              <a:rPr lang="en-US" sz="2000" dirty="0" err="1">
                <a:solidFill>
                  <a:srgbClr val="FF0000"/>
                </a:solidFill>
              </a:rPr>
              <a:t>PNTTB_Vertex</a:t>
            </a:r>
            <a:r>
              <a:rPr lang="en-US" sz="2000" dirty="0"/>
              <a:t> v;</a:t>
            </a:r>
          </a:p>
          <a:p>
            <a:endParaRPr lang="en-US" sz="2000" dirty="0"/>
          </a:p>
          <a:p>
            <a:r>
              <a:rPr lang="en-US" sz="2000" dirty="0"/>
              <a:t>for(unsigned int </a:t>
            </a:r>
            <a:r>
              <a:rPr lang="en-US" sz="2000" dirty="0" err="1"/>
              <a:t>i</a:t>
            </a:r>
            <a:r>
              <a:rPr lang="en-US" sz="2000" dirty="0"/>
              <a:t> = 0; </a:t>
            </a:r>
            <a:r>
              <a:rPr lang="en-US" sz="2000" dirty="0" err="1"/>
              <a:t>i</a:t>
            </a:r>
            <a:r>
              <a:rPr lang="en-US" sz="2000" dirty="0"/>
              <a:t> &lt; mesh-&gt;</a:t>
            </a:r>
            <a:r>
              <a:rPr lang="en-US" sz="2000" dirty="0" err="1"/>
              <a:t>mNumVertices</a:t>
            </a:r>
            <a:r>
              <a:rPr lang="en-US" sz="2000" dirty="0"/>
              <a:t>; ++</a:t>
            </a:r>
            <a:r>
              <a:rPr lang="en-US" sz="2000" dirty="0" err="1"/>
              <a:t>i</a:t>
            </a:r>
            <a:r>
              <a:rPr lang="en-US" sz="2000" dirty="0"/>
              <a:t>) {</a:t>
            </a:r>
          </a:p>
          <a:p>
            <a:r>
              <a:rPr lang="en-US" sz="2000" dirty="0"/>
              <a:t>	[...]</a:t>
            </a:r>
          </a:p>
          <a:p>
            <a:endParaRPr lang="en-US" sz="2000" dirty="0"/>
          </a:p>
          <a:p>
            <a:r>
              <a:rPr lang="en-US" sz="2000" dirty="0">
                <a:solidFill>
                  <a:srgbClr val="FF0000"/>
                </a:solidFill>
              </a:rPr>
              <a:t>	</a:t>
            </a:r>
            <a:r>
              <a:rPr lang="en-US" sz="2000" dirty="0" err="1">
                <a:solidFill>
                  <a:srgbClr val="FF0000"/>
                </a:solidFill>
              </a:rPr>
              <a:t>v.tangent.x</a:t>
            </a:r>
            <a:r>
              <a:rPr lang="en-US" sz="2000" dirty="0">
                <a:solidFill>
                  <a:srgbClr val="FF0000"/>
                </a:solidFill>
              </a:rPr>
              <a:t> = mesh-&gt;</a:t>
            </a:r>
            <a:r>
              <a:rPr lang="en-US" sz="2000" dirty="0" err="1">
                <a:solidFill>
                  <a:srgbClr val="FF0000"/>
                </a:solidFill>
              </a:rPr>
              <a:t>mTangents</a:t>
            </a:r>
            <a:r>
              <a:rPr lang="en-US" sz="2000" dirty="0">
                <a:solidFill>
                  <a:srgbClr val="FF0000"/>
                </a:solidFill>
              </a:rPr>
              <a:t>[</a:t>
            </a:r>
            <a:r>
              <a:rPr lang="en-US" sz="2000" dirty="0" err="1">
                <a:solidFill>
                  <a:srgbClr val="FF0000"/>
                </a:solidFill>
              </a:rPr>
              <a:t>i</a:t>
            </a:r>
            <a:r>
              <a:rPr lang="en-US" sz="2000" dirty="0">
                <a:solidFill>
                  <a:srgbClr val="FF0000"/>
                </a:solidFill>
              </a:rPr>
              <a:t>].x;</a:t>
            </a:r>
          </a:p>
          <a:p>
            <a:r>
              <a:rPr lang="en-US" sz="2000" dirty="0">
                <a:solidFill>
                  <a:srgbClr val="FF0000"/>
                </a:solidFill>
              </a:rPr>
              <a:t>	</a:t>
            </a:r>
            <a:r>
              <a:rPr lang="en-US" sz="2000" dirty="0" err="1">
                <a:solidFill>
                  <a:srgbClr val="FF0000"/>
                </a:solidFill>
              </a:rPr>
              <a:t>v.tangent.y</a:t>
            </a:r>
            <a:r>
              <a:rPr lang="en-US" sz="2000" dirty="0">
                <a:solidFill>
                  <a:srgbClr val="FF0000"/>
                </a:solidFill>
              </a:rPr>
              <a:t> = mesh-&gt;</a:t>
            </a:r>
            <a:r>
              <a:rPr lang="en-US" sz="2000" dirty="0" err="1">
                <a:solidFill>
                  <a:srgbClr val="FF0000"/>
                </a:solidFill>
              </a:rPr>
              <a:t>mTangents</a:t>
            </a:r>
            <a:r>
              <a:rPr lang="en-US" sz="2000" dirty="0">
                <a:solidFill>
                  <a:srgbClr val="FF0000"/>
                </a:solidFill>
              </a:rPr>
              <a:t>[</a:t>
            </a:r>
            <a:r>
              <a:rPr lang="en-US" sz="2000" dirty="0" err="1">
                <a:solidFill>
                  <a:srgbClr val="FF0000"/>
                </a:solidFill>
              </a:rPr>
              <a:t>i</a:t>
            </a:r>
            <a:r>
              <a:rPr lang="en-US" sz="2000" dirty="0">
                <a:solidFill>
                  <a:srgbClr val="FF0000"/>
                </a:solidFill>
              </a:rPr>
              <a:t>].y;</a:t>
            </a:r>
          </a:p>
          <a:p>
            <a:r>
              <a:rPr lang="en-US" sz="2000" dirty="0">
                <a:solidFill>
                  <a:srgbClr val="FF0000"/>
                </a:solidFill>
              </a:rPr>
              <a:t>	</a:t>
            </a:r>
            <a:r>
              <a:rPr lang="en-US" sz="2000" dirty="0" err="1">
                <a:solidFill>
                  <a:srgbClr val="FF0000"/>
                </a:solidFill>
              </a:rPr>
              <a:t>v.tangent.z</a:t>
            </a:r>
            <a:r>
              <a:rPr lang="en-US" sz="2000" dirty="0">
                <a:solidFill>
                  <a:srgbClr val="FF0000"/>
                </a:solidFill>
              </a:rPr>
              <a:t> = mesh-&gt;</a:t>
            </a:r>
            <a:r>
              <a:rPr lang="en-US" sz="2000" dirty="0" err="1">
                <a:solidFill>
                  <a:srgbClr val="FF0000"/>
                </a:solidFill>
              </a:rPr>
              <a:t>mTangents</a:t>
            </a:r>
            <a:r>
              <a:rPr lang="en-US" sz="2000" dirty="0">
                <a:solidFill>
                  <a:srgbClr val="FF0000"/>
                </a:solidFill>
              </a:rPr>
              <a:t>[</a:t>
            </a:r>
            <a:r>
              <a:rPr lang="en-US" sz="2000" dirty="0" err="1">
                <a:solidFill>
                  <a:srgbClr val="FF0000"/>
                </a:solidFill>
              </a:rPr>
              <a:t>i</a:t>
            </a:r>
            <a:r>
              <a:rPr lang="en-US" sz="2000" dirty="0">
                <a:solidFill>
                  <a:srgbClr val="FF0000"/>
                </a:solidFill>
              </a:rPr>
              <a:t>].z;</a:t>
            </a:r>
          </a:p>
          <a:p>
            <a:endParaRPr lang="en-US" sz="2000" dirty="0">
              <a:solidFill>
                <a:srgbClr val="FF0000"/>
              </a:solidFill>
            </a:endParaRPr>
          </a:p>
          <a:p>
            <a:r>
              <a:rPr lang="en-US" sz="2000" dirty="0">
                <a:solidFill>
                  <a:srgbClr val="FF0000"/>
                </a:solidFill>
              </a:rPr>
              <a:t>	</a:t>
            </a:r>
            <a:r>
              <a:rPr lang="en-US" sz="2000" dirty="0" err="1">
                <a:solidFill>
                  <a:srgbClr val="FF0000"/>
                </a:solidFill>
              </a:rPr>
              <a:t>v.binormal.x</a:t>
            </a:r>
            <a:r>
              <a:rPr lang="en-US" sz="2000" dirty="0">
                <a:solidFill>
                  <a:srgbClr val="FF0000"/>
                </a:solidFill>
              </a:rPr>
              <a:t> = mesh-&gt;</a:t>
            </a:r>
            <a:r>
              <a:rPr lang="en-US" sz="2000" dirty="0" err="1">
                <a:solidFill>
                  <a:srgbClr val="FF0000"/>
                </a:solidFill>
              </a:rPr>
              <a:t>mBitangents</a:t>
            </a:r>
            <a:r>
              <a:rPr lang="en-US" sz="2000" dirty="0">
                <a:solidFill>
                  <a:srgbClr val="FF0000"/>
                </a:solidFill>
              </a:rPr>
              <a:t>[</a:t>
            </a:r>
            <a:r>
              <a:rPr lang="en-US" sz="2000" dirty="0" err="1">
                <a:solidFill>
                  <a:srgbClr val="FF0000"/>
                </a:solidFill>
              </a:rPr>
              <a:t>i</a:t>
            </a:r>
            <a:r>
              <a:rPr lang="en-US" sz="2000" dirty="0">
                <a:solidFill>
                  <a:srgbClr val="FF0000"/>
                </a:solidFill>
              </a:rPr>
              <a:t>].x;</a:t>
            </a:r>
          </a:p>
          <a:p>
            <a:r>
              <a:rPr lang="en-US" sz="2000" dirty="0">
                <a:solidFill>
                  <a:srgbClr val="FF0000"/>
                </a:solidFill>
              </a:rPr>
              <a:t>	</a:t>
            </a:r>
            <a:r>
              <a:rPr lang="en-US" sz="2000" dirty="0" err="1">
                <a:solidFill>
                  <a:srgbClr val="FF0000"/>
                </a:solidFill>
              </a:rPr>
              <a:t>v.binormal.y</a:t>
            </a:r>
            <a:r>
              <a:rPr lang="en-US" sz="2000" dirty="0">
                <a:solidFill>
                  <a:srgbClr val="FF0000"/>
                </a:solidFill>
              </a:rPr>
              <a:t> = mesh-&gt;</a:t>
            </a:r>
            <a:r>
              <a:rPr lang="en-US" sz="2000" dirty="0" err="1">
                <a:solidFill>
                  <a:srgbClr val="FF0000"/>
                </a:solidFill>
              </a:rPr>
              <a:t>mBitangents</a:t>
            </a:r>
            <a:r>
              <a:rPr lang="en-US" sz="2000" dirty="0">
                <a:solidFill>
                  <a:srgbClr val="FF0000"/>
                </a:solidFill>
              </a:rPr>
              <a:t>[</a:t>
            </a:r>
            <a:r>
              <a:rPr lang="en-US" sz="2000" dirty="0" err="1">
                <a:solidFill>
                  <a:srgbClr val="FF0000"/>
                </a:solidFill>
              </a:rPr>
              <a:t>i</a:t>
            </a:r>
            <a:r>
              <a:rPr lang="en-US" sz="2000" dirty="0">
                <a:solidFill>
                  <a:srgbClr val="FF0000"/>
                </a:solidFill>
              </a:rPr>
              <a:t>].y;</a:t>
            </a:r>
          </a:p>
          <a:p>
            <a:r>
              <a:rPr lang="en-US" sz="2000" dirty="0">
                <a:solidFill>
                  <a:srgbClr val="FF0000"/>
                </a:solidFill>
              </a:rPr>
              <a:t>	</a:t>
            </a:r>
            <a:r>
              <a:rPr lang="en-US" sz="2000" dirty="0" err="1">
                <a:solidFill>
                  <a:srgbClr val="FF0000"/>
                </a:solidFill>
              </a:rPr>
              <a:t>v.binormal.z</a:t>
            </a:r>
            <a:r>
              <a:rPr lang="en-US" sz="2000" dirty="0">
                <a:solidFill>
                  <a:srgbClr val="FF0000"/>
                </a:solidFill>
              </a:rPr>
              <a:t> = mesh-&gt;</a:t>
            </a:r>
            <a:r>
              <a:rPr lang="en-US" sz="2000" dirty="0" err="1">
                <a:solidFill>
                  <a:srgbClr val="FF0000"/>
                </a:solidFill>
              </a:rPr>
              <a:t>mBitangents</a:t>
            </a:r>
            <a:r>
              <a:rPr lang="en-US" sz="2000" dirty="0">
                <a:solidFill>
                  <a:srgbClr val="FF0000"/>
                </a:solidFill>
              </a:rPr>
              <a:t>[</a:t>
            </a:r>
            <a:r>
              <a:rPr lang="en-US" sz="2000" dirty="0" err="1">
                <a:solidFill>
                  <a:srgbClr val="FF0000"/>
                </a:solidFill>
              </a:rPr>
              <a:t>i</a:t>
            </a:r>
            <a:r>
              <a:rPr lang="en-US" sz="2000" dirty="0">
                <a:solidFill>
                  <a:srgbClr val="FF0000"/>
                </a:solidFill>
              </a:rPr>
              <a:t>].z;</a:t>
            </a:r>
          </a:p>
          <a:p>
            <a:r>
              <a:rPr lang="en-US" sz="2000" dirty="0"/>
              <a:t>	</a:t>
            </a:r>
            <a:r>
              <a:rPr lang="en-US" sz="2000" dirty="0" err="1"/>
              <a:t>vertices.emplace_back</a:t>
            </a:r>
            <a:r>
              <a:rPr lang="en-US" sz="2000" dirty="0"/>
              <a:t>(v);</a:t>
            </a:r>
          </a:p>
          <a:p>
            <a:r>
              <a:rPr lang="en-US" sz="2000" dirty="0"/>
              <a:t>}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xmlns="" id="{13397F04-F22D-49B7-9111-3E764FC17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76200"/>
            <a:ext cx="8839200" cy="685800"/>
          </a:xfrm>
        </p:spPr>
        <p:txBody>
          <a:bodyPr/>
          <a:lstStyle/>
          <a:p>
            <a:r>
              <a:rPr lang="en-US" sz="4000" dirty="0"/>
              <a:t>Egg/Importer.cpp</a:t>
            </a:r>
            <a:endParaRPr lang="hu-HU" sz="4000" dirty="0"/>
          </a:p>
        </p:txBody>
      </p:sp>
      <p:sp>
        <p:nvSpPr>
          <p:cNvPr id="4" name="Rounded Rectangle 3"/>
          <p:cNvSpPr/>
          <p:nvPr/>
        </p:nvSpPr>
        <p:spPr>
          <a:xfrm>
            <a:off x="5715000" y="452770"/>
            <a:ext cx="3124200" cy="1147430"/>
          </a:xfrm>
          <a:prstGeom prst="round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 smtClean="0">
                <a:solidFill>
                  <a:schemeClr val="tx1"/>
                </a:solidFill>
                <a:latin typeface="Bauhaus 93" panose="04030905020B02020C02" pitchFamily="82" charset="0"/>
              </a:rPr>
              <a:t>már benne van</a:t>
            </a:r>
            <a:endParaRPr lang="en-US" dirty="0">
              <a:solidFill>
                <a:schemeClr val="tx1"/>
              </a:solidFill>
              <a:latin typeface="Bauhaus 93" panose="04030905020B02020C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16634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zöveg helye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sz="2000" dirty="0"/>
              <a:t>Egg::Mesh::Geometry::P geometry = Egg::Mesh::</a:t>
            </a:r>
            <a:r>
              <a:rPr lang="en-US" sz="2000" dirty="0" err="1"/>
              <a:t>IndexedGeometry</a:t>
            </a:r>
            <a:r>
              <a:rPr lang="en-US" sz="2000" dirty="0"/>
              <a:t>::Create(device, &amp;(vertices.at(0)), (unsigned int)(</a:t>
            </a:r>
            <a:r>
              <a:rPr lang="en-US" sz="2000" dirty="0" err="1"/>
              <a:t>vertices.size</a:t>
            </a:r>
            <a:r>
              <a:rPr lang="en-US" sz="2000" dirty="0"/>
              <a:t>() * </a:t>
            </a:r>
            <a:r>
              <a:rPr lang="en-US" sz="2000" dirty="0" err="1"/>
              <a:t>sizeof</a:t>
            </a:r>
            <a:r>
              <a:rPr lang="en-US" sz="2000" dirty="0"/>
              <a:t>(</a:t>
            </a:r>
            <a:r>
              <a:rPr lang="en-US" sz="2000" dirty="0" err="1">
                <a:solidFill>
                  <a:srgbClr val="FF0000"/>
                </a:solidFill>
              </a:rPr>
              <a:t>PNTTB_Vertex</a:t>
            </a:r>
            <a:r>
              <a:rPr lang="en-US" sz="2000" dirty="0"/>
              <a:t>)), (unsigned int) </a:t>
            </a:r>
            <a:r>
              <a:rPr lang="en-US" sz="2000" dirty="0" err="1"/>
              <a:t>sizeof</a:t>
            </a:r>
            <a:r>
              <a:rPr lang="en-US" sz="2000" dirty="0"/>
              <a:t>(</a:t>
            </a:r>
            <a:r>
              <a:rPr lang="en-US" sz="2000" dirty="0" err="1">
                <a:solidFill>
                  <a:srgbClr val="FF0000"/>
                </a:solidFill>
              </a:rPr>
              <a:t>PNTTB_Vertex</a:t>
            </a:r>
            <a:r>
              <a:rPr lang="en-US" sz="2000" dirty="0"/>
              <a:t>),</a:t>
            </a:r>
          </a:p>
          <a:p>
            <a:r>
              <a:rPr lang="en-US" sz="2000" dirty="0"/>
              <a:t>	&amp;(indices.at(0)), (unsigned int)(</a:t>
            </a:r>
            <a:r>
              <a:rPr lang="en-US" sz="2000" dirty="0" err="1"/>
              <a:t>indices.size</a:t>
            </a:r>
            <a:r>
              <a:rPr lang="en-US" sz="2000" dirty="0"/>
              <a:t>() * 4), DXGI_FORMAT_R32_UINT);</a:t>
            </a:r>
          </a:p>
          <a:p>
            <a:endParaRPr lang="en-US" sz="2000" dirty="0"/>
          </a:p>
          <a:p>
            <a:r>
              <a:rPr lang="en-US" sz="2000" dirty="0"/>
              <a:t>geometry-&gt;</a:t>
            </a:r>
            <a:r>
              <a:rPr lang="en-US" sz="2000" dirty="0" err="1"/>
              <a:t>AddInputElement</a:t>
            </a:r>
            <a:r>
              <a:rPr lang="en-US" sz="2000" dirty="0"/>
              <a:t>({ "POSITION", 0, DXGI_FORMAT_R32G32B32_FLOAT, 0, 0, D3D12_INPUT_CLASSIFICATION_PER_VERTEX_DATA, 0 });</a:t>
            </a:r>
          </a:p>
          <a:p>
            <a:r>
              <a:rPr lang="en-US" sz="2000" dirty="0"/>
              <a:t>geometry-&gt;</a:t>
            </a:r>
            <a:r>
              <a:rPr lang="en-US" sz="2000" dirty="0" err="1"/>
              <a:t>AddInputElement</a:t>
            </a:r>
            <a:r>
              <a:rPr lang="en-US" sz="2000" dirty="0"/>
              <a:t>({ "NORMAL", 0, DXGI_FORMAT_R32G32B32_FLOAT, 0, 12, D3D12_INPUT_CLASSIFICATION_PER_VERTEX_DATA, 0 });</a:t>
            </a:r>
          </a:p>
          <a:p>
            <a:r>
              <a:rPr lang="en-US" sz="2000" dirty="0"/>
              <a:t>geometry-&gt;</a:t>
            </a:r>
            <a:r>
              <a:rPr lang="en-US" sz="2000" dirty="0" err="1"/>
              <a:t>AddInputElement</a:t>
            </a:r>
            <a:r>
              <a:rPr lang="en-US" sz="2000" dirty="0"/>
              <a:t>({ "TEXCOORD", 0, DXGI_FORMAT_R32G32_FLOAT, 0, 24, D3D12_INPUT_CLASSIFICATION_PER_VERTEX_DATA, 0 });</a:t>
            </a:r>
          </a:p>
          <a:p>
            <a:r>
              <a:rPr lang="en-US" sz="2000" dirty="0">
                <a:solidFill>
                  <a:srgbClr val="FF0000"/>
                </a:solidFill>
              </a:rPr>
              <a:t>geometry-&gt;</a:t>
            </a:r>
            <a:r>
              <a:rPr lang="en-US" sz="2000" dirty="0" err="1">
                <a:solidFill>
                  <a:srgbClr val="FF0000"/>
                </a:solidFill>
              </a:rPr>
              <a:t>AddInputElement</a:t>
            </a:r>
            <a:r>
              <a:rPr lang="en-US" sz="2000" dirty="0">
                <a:solidFill>
                  <a:srgbClr val="FF0000"/>
                </a:solidFill>
              </a:rPr>
              <a:t>({ "TANGENT", 0, DXGI_FORMAT_R32G32B32_FLOAT, 0, 32, D3D12_INPUT_CLASSIFICATION_PER_VERTEX_DATA, 0 });</a:t>
            </a:r>
            <a:endParaRPr lang="en-US" sz="2000" dirty="0"/>
          </a:p>
          <a:p>
            <a:r>
              <a:rPr lang="en-US" sz="2000" dirty="0">
                <a:solidFill>
                  <a:srgbClr val="FF0000"/>
                </a:solidFill>
              </a:rPr>
              <a:t>geometry-&gt;</a:t>
            </a:r>
            <a:r>
              <a:rPr lang="en-US" sz="2000" dirty="0" err="1">
                <a:solidFill>
                  <a:srgbClr val="FF0000"/>
                </a:solidFill>
              </a:rPr>
              <a:t>AddInputElement</a:t>
            </a:r>
            <a:r>
              <a:rPr lang="en-US" sz="2000" dirty="0">
                <a:solidFill>
                  <a:srgbClr val="FF0000"/>
                </a:solidFill>
              </a:rPr>
              <a:t>({ "BINORMAL", 0, DXGI_FORMAT_R32G32B32_FLOAT, 0, 44, D3D12_INPUT_CLASSIFICATION_PER_VERTEX_DATA, 0 });</a:t>
            </a:r>
          </a:p>
          <a:p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xmlns="" id="{13397F04-F22D-49B7-9111-3E764FC17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76200"/>
            <a:ext cx="8839200" cy="685800"/>
          </a:xfrm>
        </p:spPr>
        <p:txBody>
          <a:bodyPr/>
          <a:lstStyle/>
          <a:p>
            <a:r>
              <a:rPr lang="en-US" sz="4000" dirty="0"/>
              <a:t>Egg/Importer.cpp</a:t>
            </a:r>
            <a:endParaRPr lang="hu-HU" sz="4000" dirty="0"/>
          </a:p>
        </p:txBody>
      </p:sp>
      <p:sp>
        <p:nvSpPr>
          <p:cNvPr id="4" name="Rounded Rectangle 3"/>
          <p:cNvSpPr/>
          <p:nvPr/>
        </p:nvSpPr>
        <p:spPr>
          <a:xfrm>
            <a:off x="5715000" y="228600"/>
            <a:ext cx="3429000" cy="838200"/>
          </a:xfrm>
          <a:prstGeom prst="round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 smtClean="0">
                <a:solidFill>
                  <a:schemeClr val="tx1"/>
                </a:solidFill>
                <a:latin typeface="Bauhaus 93" panose="04030905020B02020C02" pitchFamily="82" charset="0"/>
              </a:rPr>
              <a:t>már benne van</a:t>
            </a:r>
            <a:endParaRPr lang="en-US" dirty="0">
              <a:solidFill>
                <a:schemeClr val="tx1"/>
              </a:solidFill>
              <a:latin typeface="Bauhaus 93" panose="04030905020B02020C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34217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8403</TotalTime>
  <Words>6015</Words>
  <Application>Microsoft Office PowerPoint</Application>
  <PresentationFormat>On-screen Show (4:3)</PresentationFormat>
  <Paragraphs>815</Paragraphs>
  <Slides>72</Slides>
  <Notes>71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72</vt:i4>
      </vt:variant>
    </vt:vector>
  </HeadingPairs>
  <TitlesOfParts>
    <vt:vector size="78" baseType="lpstr">
      <vt:lpstr>Arial</vt:lpstr>
      <vt:lpstr>Bauhaus 93</vt:lpstr>
      <vt:lpstr>Calibri</vt:lpstr>
      <vt:lpstr>Courier New</vt:lpstr>
      <vt:lpstr>Symbol</vt:lpstr>
      <vt:lpstr>Office-téma</vt:lpstr>
      <vt:lpstr>GraphGame ggl007-Normal</vt:lpstr>
      <vt:lpstr>Előkészületek</vt:lpstr>
      <vt:lpstr>Mire jó a normal map?</vt:lpstr>
      <vt:lpstr>Roadmap</vt:lpstr>
      <vt:lpstr>Egg/Vertex.h</vt:lpstr>
      <vt:lpstr>Egg/Importer.h – NOTE!</vt:lpstr>
      <vt:lpstr>Egg/Importer.cpp</vt:lpstr>
      <vt:lpstr>Egg/Importer.cpp</vt:lpstr>
      <vt:lpstr>Egg/Importer.cpp</vt:lpstr>
      <vt:lpstr>ggl005App.h</vt:lpstr>
      <vt:lpstr>CreateResources()</vt:lpstr>
      <vt:lpstr>LoadAssets()</vt:lpstr>
      <vt:lpstr>LoadAssets()</vt:lpstr>
      <vt:lpstr>UploadResources()</vt:lpstr>
      <vt:lpstr>Roadmap</vt:lpstr>
      <vt:lpstr>RootSignatures.hlsli</vt:lpstr>
      <vt:lpstr>NormalMapVS.hlsl</vt:lpstr>
      <vt:lpstr>Textúra tér</vt:lpstr>
      <vt:lpstr>Textúra tér - 2</vt:lpstr>
      <vt:lpstr>NormalMapVS.hlsl</vt:lpstr>
      <vt:lpstr>NormalMapVS.hlsl - 2</vt:lpstr>
      <vt:lpstr>NormalMapPS.hlsl</vt:lpstr>
      <vt:lpstr>NormalMapPS.hlsl - 2</vt:lpstr>
      <vt:lpstr>PopulateCommandList()</vt:lpstr>
      <vt:lpstr>Most itt tartunk</vt:lpstr>
      <vt:lpstr>Kitérő</vt:lpstr>
      <vt:lpstr>Kitérő - 2</vt:lpstr>
      <vt:lpstr>Kitérő - 3</vt:lpstr>
      <vt:lpstr>Kitérő - 4</vt:lpstr>
      <vt:lpstr>LoadAssets()- más textúra</vt:lpstr>
      <vt:lpstr>Most itt tartunk</vt:lpstr>
      <vt:lpstr>Texture tiling – “Csempézés”</vt:lpstr>
      <vt:lpstr>Texture tiling – “Csempézés”</vt:lpstr>
      <vt:lpstr>RootSignatures.hlsli</vt:lpstr>
      <vt:lpstr>NormalMapVS.hlsl</vt:lpstr>
      <vt:lpstr>Most itt tartunk (Note!)</vt:lpstr>
      <vt:lpstr>Nem egyértelmű irányok</vt:lpstr>
      <vt:lpstr>Kijavított változat</vt:lpstr>
      <vt:lpstr>Recap</vt:lpstr>
      <vt:lpstr>Env Map + normál map</vt:lpstr>
      <vt:lpstr>Fém gömb</vt:lpstr>
      <vt:lpstr>EnvNormalMapVS.hlsl</vt:lpstr>
      <vt:lpstr>EnvNormalMapPS.hlsl</vt:lpstr>
      <vt:lpstr>Jelenlegi</vt:lpstr>
      <vt:lpstr>Fém gömb - 2</vt:lpstr>
      <vt:lpstr>LoadAssets()</vt:lpstr>
      <vt:lpstr>A probléma</vt:lpstr>
      <vt:lpstr>A megoldás</vt:lpstr>
      <vt:lpstr>Tradeoff</vt:lpstr>
      <vt:lpstr>EnvNormalMapVS.hlsl</vt:lpstr>
      <vt:lpstr>EnvNormalMapVS.hlsl</vt:lpstr>
      <vt:lpstr>EnvNormalMapVS.hlsl - 2</vt:lpstr>
      <vt:lpstr>EnvNormalMapPS.hlsl</vt:lpstr>
      <vt:lpstr>Jelenlegi</vt:lpstr>
      <vt:lpstr>Extra feladat</vt:lpstr>
      <vt:lpstr>Roadmap</vt:lpstr>
      <vt:lpstr>Mire jó a parallax?</vt:lpstr>
      <vt:lpstr>Mire jó a parallax? - 2</vt:lpstr>
      <vt:lpstr>Hogyan?</vt:lpstr>
      <vt:lpstr>Textúrák és modellek</vt:lpstr>
      <vt:lpstr>ParallaxVS.hlsl</vt:lpstr>
      <vt:lpstr>ParallaxPS.hlsl</vt:lpstr>
      <vt:lpstr>ParallaxPS.hlsl - alapok</vt:lpstr>
      <vt:lpstr>ParallaxPS.hlsl</vt:lpstr>
      <vt:lpstr>Jelenlegi</vt:lpstr>
      <vt:lpstr>return float4(vso.texCoord, 0, 1);</vt:lpstr>
      <vt:lpstr>Jelenlegi</vt:lpstr>
      <vt:lpstr>Offset limited parallax</vt:lpstr>
      <vt:lpstr>Offset limited parallax</vt:lpstr>
      <vt:lpstr>offset_limited_parallax (PS)</vt:lpstr>
      <vt:lpstr>Jelenlegi</vt:lpstr>
      <vt:lpstr>Hova tovább?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Direct3D11 KickStart</dc:title>
  <dc:creator>Laci</dc:creator>
  <cp:lastModifiedBy>László Szécsi</cp:lastModifiedBy>
  <cp:revision>1162</cp:revision>
  <dcterms:created xsi:type="dcterms:W3CDTF">2011-02-09T17:24:52Z</dcterms:created>
  <dcterms:modified xsi:type="dcterms:W3CDTF">2020-12-07T10:34:38Z</dcterms:modified>
</cp:coreProperties>
</file>